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/>
  <p:notesSz cx="6858000" cy="9144000"/>
  <p:defaultTextStyle>
    <a:lvl1pPr marL="40639" marR="40639">
      <a:defRPr>
        <a:uFill>
          <a:solidFill/>
        </a:uFill>
        <a:latin typeface="+mn-lt"/>
        <a:ea typeface="+mn-ea"/>
        <a:cs typeface="+mn-cs"/>
        <a:sym typeface="Arial"/>
      </a:defRPr>
    </a:lvl1pPr>
    <a:lvl2pPr marL="40639" marR="40639" indent="342900">
      <a:defRPr>
        <a:uFill>
          <a:solidFill/>
        </a:uFill>
        <a:latin typeface="+mn-lt"/>
        <a:ea typeface="+mn-ea"/>
        <a:cs typeface="+mn-cs"/>
        <a:sym typeface="Arial"/>
      </a:defRPr>
    </a:lvl2pPr>
    <a:lvl3pPr marL="40639" marR="40639" indent="685800">
      <a:defRPr>
        <a:uFill>
          <a:solidFill/>
        </a:uFill>
        <a:latin typeface="+mn-lt"/>
        <a:ea typeface="+mn-ea"/>
        <a:cs typeface="+mn-cs"/>
        <a:sym typeface="Arial"/>
      </a:defRPr>
    </a:lvl3pPr>
    <a:lvl4pPr marL="40639" marR="40639" indent="1028700">
      <a:defRPr>
        <a:uFill>
          <a:solidFill/>
        </a:uFill>
        <a:latin typeface="+mn-lt"/>
        <a:ea typeface="+mn-ea"/>
        <a:cs typeface="+mn-cs"/>
        <a:sym typeface="Arial"/>
      </a:defRPr>
    </a:lvl4pPr>
    <a:lvl5pPr marL="40639" marR="40639" indent="1371600">
      <a:defRPr>
        <a:uFill>
          <a:solidFill/>
        </a:uFill>
        <a:latin typeface="+mn-lt"/>
        <a:ea typeface="+mn-ea"/>
        <a:cs typeface="+mn-cs"/>
        <a:sym typeface="Arial"/>
      </a:defRPr>
    </a:lvl5pPr>
    <a:lvl6pPr marL="40639" marR="40639" indent="1714500">
      <a:defRPr>
        <a:uFill>
          <a:solidFill/>
        </a:uFill>
        <a:latin typeface="+mn-lt"/>
        <a:ea typeface="+mn-ea"/>
        <a:cs typeface="+mn-cs"/>
        <a:sym typeface="Arial"/>
      </a:defRPr>
    </a:lvl6pPr>
    <a:lvl7pPr marL="40639" marR="40639" indent="2057400">
      <a:defRPr>
        <a:uFill>
          <a:solidFill/>
        </a:uFill>
        <a:latin typeface="+mn-lt"/>
        <a:ea typeface="+mn-ea"/>
        <a:cs typeface="+mn-cs"/>
        <a:sym typeface="Arial"/>
      </a:defRPr>
    </a:lvl7pPr>
    <a:lvl8pPr marL="40639" marR="40639" indent="2400300">
      <a:defRPr>
        <a:uFill>
          <a:solidFill/>
        </a:uFill>
        <a:latin typeface="+mn-lt"/>
        <a:ea typeface="+mn-ea"/>
        <a:cs typeface="+mn-cs"/>
        <a:sym typeface="Arial"/>
      </a:defRPr>
    </a:lvl8pPr>
    <a:lvl9pPr marL="40639" marR="40639" indent="2743200">
      <a:defRPr>
        <a:uFill>
          <a:solidFill/>
        </a:uFill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3" name="Shape 1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5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6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.jpe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3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4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0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Example_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09PreAlg LNHeader03-0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09PreAlg LTHeader03-0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1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09_Pre-Algbra EndOf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9_PreAlg_MasterInterfac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09_Pre-Algbra-Nav_Bar-shor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09_PAlg-ForwardDEA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09PreAlg LNHeader03-0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09PreAlg LTHeader03-0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_Default Design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4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3886200" y="800100"/>
            <a:ext cx="31369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buClr>
                <a:srgbClr val="0EA55E"/>
              </a:buClr>
              <a:buFont typeface="Arial"/>
              <a:def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rPr>
              <a:t>Over Lesson 3–2</a:t>
            </a:r>
          </a:p>
        </p:txBody>
      </p:sp>
      <p:pic>
        <p:nvPicPr>
          <p:cNvPr id="13" name="5Min Che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487" y="657225"/>
            <a:ext cx="6792913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09_PreAlg_MasterInterfac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09_PAlg-Forward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09_PAlg-Hom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CheckPointICON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67600" y="776287"/>
            <a:ext cx="1222375" cy="37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09PreAlg LNHeader03-0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09PreAlg LTHeader03-03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09PreAlg LNHeader03-0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09PreAlg LTHeader03-0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5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Example_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09PreAlg LNHeader03-0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09PreAlg LTHeader03-0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6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Example_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09PreAlg LNHeader03-0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09PreAlg LTHeader03-0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7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Example_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09PreAlg LNHeader03-0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09PreAlg LTHeader03-0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8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09PreAlg LNHeader03-0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09PreAlg LTHeader03-0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Real World Ex_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9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Example_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09PreAlg LNHeader03-03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09PreAlg LTHeader03-0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Lesson Menu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625" y="685800"/>
            <a:ext cx="3683001" cy="11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9PreAlg LNHeader03-0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09PreAlg LTHeader03-03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ransition spd="med" advClick="1"/>
  <p:txStyles>
    <p:titleStyle>
      <a:lvl1pPr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40639" indent="-3429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1pPr>
      <a:lvl2pPr marL="824411" marR="40639" indent="-326571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2pPr>
      <a:lvl3pPr marL="1259839" marR="40639" indent="-3048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3pPr>
      <a:lvl4pPr marL="17780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4pPr>
      <a:lvl5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5pPr>
      <a:lvl6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6pPr>
      <a:lvl7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7pPr>
      <a:lvl8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8pPr>
      <a:lvl9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9pPr>
    </p:bodyStyle>
    <p:otherStyle>
      <a:lvl1pPr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1.jpeg"/><Relationship Id="rId4" Type="http://schemas.openxmlformats.org/officeDocument/2006/relationships/image" Target="../media/image38.png"/><Relationship Id="rId5" Type="http://schemas.openxmlformats.org/officeDocument/2006/relationships/image" Target="../media/image3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1.jpeg"/><Relationship Id="rId4" Type="http://schemas.openxmlformats.org/officeDocument/2006/relationships/image" Target="../media/image47.png"/><Relationship Id="rId5" Type="http://schemas.openxmlformats.org/officeDocument/2006/relationships/image" Target="../media/image48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1.jpeg"/><Relationship Id="rId4" Type="http://schemas.openxmlformats.org/officeDocument/2006/relationships/image" Target="../media/image49.png"/><Relationship Id="rId5" Type="http://schemas.openxmlformats.org/officeDocument/2006/relationships/image" Target="../media/image50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54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Relationship Id="rId3" Type="http://schemas.openxmlformats.org/officeDocument/2006/relationships/image" Target="../media/image37.png"/><Relationship Id="rId4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9.xml"/><Relationship Id="rId3" Type="http://schemas.openxmlformats.org/officeDocument/2006/relationships/slide" Target="slide10.xml"/><Relationship Id="rId4" Type="http://schemas.openxmlformats.org/officeDocument/2006/relationships/slide" Target="slide11.xml"/><Relationship Id="rId5" Type="http://schemas.openxmlformats.org/officeDocument/2006/relationships/slide" Target="slide13.xml"/><Relationship Id="rId6" Type="http://schemas.openxmlformats.org/officeDocument/2006/relationships/slide" Target="slide17.xml"/><Relationship Id="rId7" Type="http://schemas.openxmlformats.org/officeDocument/2006/relationships/slide" Target="slide20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8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7.png"/><Relationship Id="rId3" Type="http://schemas.openxmlformats.org/officeDocument/2006/relationships/image" Target="../media/image1.jpeg"/><Relationship Id="rId4" Type="http://schemas.openxmlformats.org/officeDocument/2006/relationships/image" Target="../media/image59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E6E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09_Pre_Alg NA Splash Flas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Splash Screen</a:t>
            </a:r>
          </a:p>
        </p:txBody>
      </p:sp>
      <p:pic>
        <p:nvPicPr>
          <p:cNvPr id="107" name="09_Pre_Alg Splash Arm.png"/>
          <p:cNvPicPr/>
          <p:nvPr/>
        </p:nvPicPr>
        <p:blipFill>
          <a:blip r:embed="rId3">
            <a:extLst/>
          </a:blip>
          <a:srcRect l="18124" t="63333" r="51875" b="17778"/>
          <a:stretch>
            <a:fillRect/>
          </a:stretch>
        </p:blipFill>
        <p:spPr>
          <a:xfrm>
            <a:off x="4191000" y="4343400"/>
            <a:ext cx="2743200" cy="129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09PreAlg LNHeader03-0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57700" y="4648200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09PreAlg LTHeader03-03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4884737"/>
            <a:ext cx="7324726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ALG-CH3-134-KC_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50" y="1495425"/>
            <a:ext cx="8239125" cy="270510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Concept</a:t>
            </a:r>
          </a:p>
        </p:txBody>
      </p:sp>
    </p:spTree>
  </p:cSld>
  <p:clrMapOvr>
    <a:masterClrMapping/>
  </p:clrMapOvr>
  <p:transition spd="fast" advClick="1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93" name="Shape 193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Multiply Fractions</a:t>
            </a:r>
          </a:p>
        </p:txBody>
      </p:sp>
      <p:sp>
        <p:nvSpPr>
          <p:cNvPr id="194" name="Shape 194"/>
          <p:cNvSpPr/>
          <p:nvPr/>
        </p:nvSpPr>
        <p:spPr>
          <a:xfrm>
            <a:off x="4752975" y="2409825"/>
            <a:ext cx="38989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Multiply the numerators.</a:t>
            </a:r>
          </a:p>
        </p:txBody>
      </p:sp>
      <p:pic>
        <p:nvPicPr>
          <p:cNvPr id="195" name="PALG_11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2975" y="1352550"/>
            <a:ext cx="6370638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ALG_115.png"/>
          <p:cNvPicPr/>
          <p:nvPr/>
        </p:nvPicPr>
        <p:blipFill>
          <a:blip r:embed="rId3">
            <a:extLst/>
          </a:blip>
          <a:srcRect l="0" t="0" r="39015" b="56263"/>
          <a:stretch>
            <a:fillRect/>
          </a:stretch>
        </p:blipFill>
        <p:spPr>
          <a:xfrm>
            <a:off x="1714500" y="2428875"/>
            <a:ext cx="1828800" cy="903288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 flipH="1">
            <a:off x="3535362" y="2628900"/>
            <a:ext cx="1189038" cy="1588"/>
          </a:xfrm>
          <a:prstGeom prst="line">
            <a:avLst/>
          </a:prstGeom>
          <a:ln w="25400">
            <a:solidFill>
              <a:srgbClr val="E9332C"/>
            </a:solidFill>
            <a:round/>
            <a:tailEnd type="triangle"/>
          </a:ln>
        </p:spPr>
        <p:txBody>
          <a:bodyPr lIns="0" tIns="0" rIns="0" bIns="0" anchor="ctr"/>
          <a:lstStyle/>
          <a:p>
            <a:pPr lvl="0"/>
          </a:p>
        </p:txBody>
      </p:sp>
      <p:grpSp>
        <p:nvGrpSpPr>
          <p:cNvPr id="200" name="Group 200"/>
          <p:cNvGrpSpPr/>
          <p:nvPr/>
        </p:nvGrpSpPr>
        <p:grpSpPr>
          <a:xfrm>
            <a:off x="533400" y="4438649"/>
            <a:ext cx="8242300" cy="785814"/>
            <a:chOff x="0" y="0"/>
            <a:chExt cx="8242300" cy="785812"/>
          </a:xfrm>
        </p:grpSpPr>
        <p:sp>
          <p:nvSpPr>
            <p:cNvPr id="198" name="Shape 198"/>
            <p:cNvSpPr/>
            <p:nvPr/>
          </p:nvSpPr>
          <p:spPr>
            <a:xfrm>
              <a:off x="0" y="150812"/>
              <a:ext cx="8242300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1753552" indent="-1368425">
                <a:lnSpc>
                  <a:spcPct val="90000"/>
                </a:lnSpc>
                <a:spcBef>
                  <a:spcPts val="500"/>
                </a:spcBef>
                <a:buClr>
                  <a:srgbClr val="FFFFFF"/>
                </a:buClr>
                <a:buFont typeface="Arial"/>
                <a:tabLst>
                  <a:tab pos="1981200" algn="l"/>
                  <a:tab pos="4267200" algn="l"/>
                  <a:tab pos="4610100" algn="l"/>
                </a:tabLst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Answer:</a:t>
              </a: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 			</a:t>
              </a:r>
            </a:p>
          </p:txBody>
        </p:sp>
        <p:pic>
          <p:nvPicPr>
            <p:cNvPr id="199" name="5-3-1.png"/>
            <p:cNvPicPr/>
            <p:nvPr/>
          </p:nvPicPr>
          <p:blipFill>
            <a:blip r:embed="rId4">
              <a:extLst/>
            </a:blip>
            <a:srcRect l="69348" t="0" r="0" b="0"/>
            <a:stretch>
              <a:fillRect/>
            </a:stretch>
          </p:blipFill>
          <p:spPr>
            <a:xfrm>
              <a:off x="1828800" y="0"/>
              <a:ext cx="381000" cy="785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1" name="Shape 201"/>
          <p:cNvSpPr/>
          <p:nvPr/>
        </p:nvSpPr>
        <p:spPr>
          <a:xfrm>
            <a:off x="4800600" y="3389312"/>
            <a:ext cx="389890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Simplify. The GCF of 10 and 40 is 10.</a:t>
            </a:r>
          </a:p>
        </p:txBody>
      </p:sp>
      <p:pic>
        <p:nvPicPr>
          <p:cNvPr id="202" name="3-3-1-redo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05000" y="3352800"/>
            <a:ext cx="1262063" cy="798513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 flipH="1">
            <a:off x="3535362" y="3048000"/>
            <a:ext cx="1189038" cy="1588"/>
          </a:xfrm>
          <a:prstGeom prst="line">
            <a:avLst/>
          </a:prstGeom>
          <a:ln w="25400">
            <a:solidFill>
              <a:srgbClr val="E9332C"/>
            </a:solidFill>
            <a:round/>
            <a:tailEnd type="triangle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04" name="Shape 204"/>
          <p:cNvSpPr/>
          <p:nvPr/>
        </p:nvSpPr>
        <p:spPr>
          <a:xfrm>
            <a:off x="4752975" y="2855912"/>
            <a:ext cx="38989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Multiply the denominators.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nodeType="afterEffect" presetClass="entr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nodeType="afterEffect" presetClass="entr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nodeType="after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4" grpId="5"/>
      <p:bldP build="whole" bldLvl="1" animBg="1" rev="0" advAuto="0" spid="196" grpId="2"/>
      <p:bldP build="whole" bldLvl="1" animBg="1" rev="0" advAuto="0" spid="195" grpId="1"/>
      <p:bldP build="whole" bldLvl="1" animBg="1" rev="0" advAuto="0" spid="201" grpId="8"/>
      <p:bldP build="whole" bldLvl="1" animBg="1" rev="0" advAuto="0" spid="203" grpId="6"/>
      <p:bldP build="whole" bldLvl="1" animBg="1" rev="0" advAuto="0" spid="197" grpId="4"/>
      <p:bldP build="whole" bldLvl="1" animBg="1" rev="0" advAuto="0" spid="200" grpId="9"/>
      <p:bldP build="whole" bldLvl="1" animBg="1" rev="0" advAuto="0" spid="202" grpId="7"/>
      <p:bldP build="p" bldLvl="5" animBg="1" rev="0" advAuto="0" spid="194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207" name="Shape 207"/>
          <p:cNvSpPr/>
          <p:nvPr/>
        </p:nvSpPr>
        <p:spPr>
          <a:xfrm>
            <a:off x="876300" y="43434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08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PALG_11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2975" y="1343025"/>
            <a:ext cx="6370638" cy="785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6" name="Group 216"/>
          <p:cNvGrpSpPr/>
          <p:nvPr/>
        </p:nvGrpSpPr>
        <p:grpSpPr>
          <a:xfrm>
            <a:off x="914400" y="2271712"/>
            <a:ext cx="2806700" cy="3595688"/>
            <a:chOff x="0" y="0"/>
            <a:chExt cx="2806700" cy="3595687"/>
          </a:xfrm>
        </p:grpSpPr>
        <p:sp>
          <p:nvSpPr>
            <p:cNvPr id="211" name="Shape 211"/>
            <p:cNvSpPr/>
            <p:nvPr/>
          </p:nvSpPr>
          <p:spPr>
            <a:xfrm>
              <a:off x="0" y="19050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212" name="PALG_117.png"/>
            <p:cNvPicPr/>
            <p:nvPr/>
          </p:nvPicPr>
          <p:blipFill>
            <a:blip r:embed="rId5">
              <a:extLst/>
            </a:blip>
            <a:srcRect l="0" t="0" r="3933" b="82498"/>
            <a:stretch>
              <a:fillRect/>
            </a:stretch>
          </p:blipFill>
          <p:spPr>
            <a:xfrm>
              <a:off x="533400" y="0"/>
              <a:ext cx="465138" cy="8143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" name="PALG_117.png"/>
            <p:cNvPicPr/>
            <p:nvPr/>
          </p:nvPicPr>
          <p:blipFill>
            <a:blip r:embed="rId5">
              <a:extLst/>
            </a:blip>
            <a:srcRect l="0" t="23745" r="7867" b="54452"/>
            <a:stretch>
              <a:fillRect/>
            </a:stretch>
          </p:blipFill>
          <p:spPr>
            <a:xfrm>
              <a:off x="533400" y="733425"/>
              <a:ext cx="446088" cy="10144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" name="PALG_117.png"/>
            <p:cNvPicPr/>
            <p:nvPr/>
          </p:nvPicPr>
          <p:blipFill>
            <a:blip r:embed="rId5">
              <a:extLst/>
            </a:blip>
            <a:srcRect l="0" t="54656" r="9835" b="27226"/>
            <a:stretch>
              <a:fillRect/>
            </a:stretch>
          </p:blipFill>
          <p:spPr>
            <a:xfrm>
              <a:off x="533400" y="1838325"/>
              <a:ext cx="436563" cy="842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" name="PALG_117.png"/>
            <p:cNvPicPr/>
            <p:nvPr/>
          </p:nvPicPr>
          <p:blipFill>
            <a:blip r:embed="rId5">
              <a:extLst/>
            </a:blip>
            <a:srcRect l="0" t="81474" r="1966" b="0"/>
            <a:stretch>
              <a:fillRect/>
            </a:stretch>
          </p:blipFill>
          <p:spPr>
            <a:xfrm>
              <a:off x="533400" y="2733675"/>
              <a:ext cx="474663" cy="862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2"/>
      <p:bldP build="whole" bldLvl="1" animBg="1" rev="0" advAuto="0" spid="216" grpId="4"/>
      <p:bldP build="whole" bldLvl="1" animBg="1" rev="0" advAuto="0" spid="207" grpId="5"/>
      <p:bldP build="whole" bldLvl="1" animBg="1" rev="0" advAuto="0" spid="210" grpId="3"/>
      <p:bldP build="whole" bldLvl="1" animBg="1" rev="0" advAuto="0" spid="20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19" name="Shape 219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Multiply Negative Fractions and Mixed Numbers</a:t>
            </a:r>
          </a:p>
        </p:txBody>
      </p:sp>
      <p:sp>
        <p:nvSpPr>
          <p:cNvPr id="220" name="Shape 220"/>
          <p:cNvSpPr/>
          <p:nvPr/>
        </p:nvSpPr>
        <p:spPr>
          <a:xfrm>
            <a:off x="4267200" y="2711450"/>
            <a:ext cx="46609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Divide 2 and 4 by their GCF, 2.</a:t>
            </a:r>
          </a:p>
        </p:txBody>
      </p:sp>
      <p:sp>
        <p:nvSpPr>
          <p:cNvPr id="221" name="Shape 221"/>
          <p:cNvSpPr/>
          <p:nvPr/>
        </p:nvSpPr>
        <p:spPr>
          <a:xfrm>
            <a:off x="4267200" y="3832225"/>
            <a:ext cx="46609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Multiply the numerators and multiply the denominators.</a:t>
            </a:r>
          </a:p>
        </p:txBody>
      </p:sp>
      <p:pic>
        <p:nvPicPr>
          <p:cNvPr id="222" name="PALG_121.png"/>
          <p:cNvPicPr/>
          <p:nvPr/>
        </p:nvPicPr>
        <p:blipFill>
          <a:blip r:embed="rId2">
            <a:extLst/>
          </a:blip>
          <a:srcRect l="0" t="0" r="0" b="61083"/>
          <a:stretch>
            <a:fillRect/>
          </a:stretch>
        </p:blipFill>
        <p:spPr>
          <a:xfrm>
            <a:off x="1336675" y="2282825"/>
            <a:ext cx="2578100" cy="1298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PALG_121.png"/>
          <p:cNvPicPr/>
          <p:nvPr/>
        </p:nvPicPr>
        <p:blipFill>
          <a:blip r:embed="rId2">
            <a:extLst/>
          </a:blip>
          <a:srcRect l="0" t="46241" r="0" b="22834"/>
          <a:stretch>
            <a:fillRect/>
          </a:stretch>
        </p:blipFill>
        <p:spPr>
          <a:xfrm>
            <a:off x="1336675" y="3600450"/>
            <a:ext cx="2578100" cy="1031875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533400" y="4781550"/>
            <a:ext cx="8242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3759200" algn="l"/>
                <a:tab pos="4610100" algn="l"/>
              </a:tabLst>
              <a:defRPr>
                <a:uFillTx/>
              </a:defRPr>
            </a:pP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			</a:t>
            </a:r>
            <a:r>
              <a:rPr sz="2400">
                <a:uFill>
                  <a:solidFill/>
                </a:uFill>
              </a:rPr>
              <a:t>Simplify.</a:t>
            </a:r>
          </a:p>
        </p:txBody>
      </p:sp>
      <p:grpSp>
        <p:nvGrpSpPr>
          <p:cNvPr id="227" name="Group 227"/>
          <p:cNvGrpSpPr/>
          <p:nvPr/>
        </p:nvGrpSpPr>
        <p:grpSpPr>
          <a:xfrm>
            <a:off x="876300" y="1343024"/>
            <a:ext cx="7721600" cy="785814"/>
            <a:chOff x="0" y="0"/>
            <a:chExt cx="7721600" cy="785812"/>
          </a:xfrm>
        </p:grpSpPr>
        <p:pic>
          <p:nvPicPr>
            <p:cNvPr id="225" name="PALG_120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96887" y="0"/>
              <a:ext cx="6627813" cy="785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6" name="Shape 226"/>
            <p:cNvSpPr/>
            <p:nvPr/>
          </p:nvSpPr>
          <p:spPr>
            <a:xfrm>
              <a:off x="0" y="19050"/>
              <a:ext cx="77216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40000"/>
                </a:lnSpc>
                <a:spcBef>
                  <a:spcPts val="500"/>
                </a:spcBef>
                <a:buClr>
                  <a:srgbClr val="E9332C"/>
                </a:buClr>
                <a:buFont typeface="Arial"/>
                <a:def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A.</a:t>
              </a:r>
            </a:p>
          </p:txBody>
        </p:sp>
      </p:grpSp>
      <p:grpSp>
        <p:nvGrpSpPr>
          <p:cNvPr id="230" name="Group 230"/>
          <p:cNvGrpSpPr/>
          <p:nvPr/>
        </p:nvGrpSpPr>
        <p:grpSpPr>
          <a:xfrm>
            <a:off x="685800" y="5454650"/>
            <a:ext cx="8242300" cy="793750"/>
            <a:chOff x="0" y="0"/>
            <a:chExt cx="8242300" cy="793749"/>
          </a:xfrm>
        </p:grpSpPr>
        <p:sp>
          <p:nvSpPr>
            <p:cNvPr id="228" name="Shape 228"/>
            <p:cNvSpPr/>
            <p:nvPr/>
          </p:nvSpPr>
          <p:spPr>
            <a:xfrm>
              <a:off x="0" y="180975"/>
              <a:ext cx="82423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1753552" indent="-1368425">
                <a:lnSpc>
                  <a:spcPct val="90000"/>
                </a:lnSpc>
                <a:spcBef>
                  <a:spcPts val="500"/>
                </a:spcBef>
                <a:buClr>
                  <a:srgbClr val="FFFFFF"/>
                </a:buClr>
                <a:buFont typeface="Arial"/>
                <a:tabLst>
                  <a:tab pos="1981200" algn="l"/>
                  <a:tab pos="3759200" algn="l"/>
                  <a:tab pos="4610100" algn="l"/>
                </a:tabLst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Answer:</a:t>
              </a: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 			</a:t>
              </a:r>
            </a:p>
          </p:txBody>
        </p:sp>
        <p:pic>
          <p:nvPicPr>
            <p:cNvPr id="229" name="PALG_121.png"/>
            <p:cNvPicPr/>
            <p:nvPr/>
          </p:nvPicPr>
          <p:blipFill>
            <a:blip r:embed="rId2">
              <a:extLst/>
            </a:blip>
            <a:srcRect l="68350" t="76213" r="0" b="0"/>
            <a:stretch>
              <a:fillRect/>
            </a:stretch>
          </p:blipFill>
          <p:spPr>
            <a:xfrm>
              <a:off x="1771650" y="0"/>
              <a:ext cx="815975" cy="793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1" name="3-3-2a-red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05075" y="4648200"/>
            <a:ext cx="923926" cy="795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0" grpId="3"/>
      <p:bldP build="whole" bldLvl="1" animBg="1" rev="0" advAuto="0" spid="230" grpId="8"/>
      <p:bldP build="whole" bldLvl="1" animBg="1" rev="0" advAuto="0" spid="222" grpId="2"/>
      <p:bldP build="whole" bldLvl="1" animBg="1" rev="0" advAuto="0" spid="224" grpId="7"/>
      <p:bldP build="p" bldLvl="5" animBg="1" rev="0" advAuto="0" spid="221" grpId="5"/>
      <p:bldP build="whole" bldLvl="1" animBg="1" rev="0" advAuto="0" spid="223" grpId="4"/>
      <p:bldP build="whole" bldLvl="1" animBg="1" rev="0" advAuto="0" spid="231" grpId="6"/>
      <p:bldP build="whole" bldLvl="1" animBg="1" rev="0" advAuto="0" spid="22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34" name="Shape 234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Multiply Negative Fractions and Mixed Numbers</a:t>
            </a:r>
          </a:p>
        </p:txBody>
      </p:sp>
      <p:sp>
        <p:nvSpPr>
          <p:cNvPr id="235" name="Shape 235"/>
          <p:cNvSpPr/>
          <p:nvPr/>
        </p:nvSpPr>
        <p:spPr>
          <a:xfrm>
            <a:off x="4238625" y="3770312"/>
            <a:ext cx="46609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Divide by the GCF, 3.</a:t>
            </a:r>
          </a:p>
        </p:txBody>
      </p:sp>
      <p:sp>
        <p:nvSpPr>
          <p:cNvPr id="236" name="Shape 236"/>
          <p:cNvSpPr/>
          <p:nvPr/>
        </p:nvSpPr>
        <p:spPr>
          <a:xfrm>
            <a:off x="4238625" y="4837112"/>
            <a:ext cx="46609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Multiply.</a:t>
            </a:r>
          </a:p>
        </p:txBody>
      </p:sp>
      <p:pic>
        <p:nvPicPr>
          <p:cNvPr id="237" name="PALG_125.png"/>
          <p:cNvPicPr/>
          <p:nvPr/>
        </p:nvPicPr>
        <p:blipFill>
          <a:blip r:embed="rId2">
            <a:extLst/>
          </a:blip>
          <a:srcRect l="0" t="0" r="25282" b="85140"/>
          <a:stretch>
            <a:fillRect/>
          </a:stretch>
        </p:blipFill>
        <p:spPr>
          <a:xfrm>
            <a:off x="1311275" y="2124075"/>
            <a:ext cx="2308225" cy="881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ALG_125.png"/>
          <p:cNvPicPr/>
          <p:nvPr/>
        </p:nvPicPr>
        <p:blipFill>
          <a:blip r:embed="rId2">
            <a:extLst/>
          </a:blip>
          <a:srcRect l="0" t="21687" r="16444" b="57028"/>
          <a:stretch>
            <a:fillRect/>
          </a:stretch>
        </p:blipFill>
        <p:spPr>
          <a:xfrm>
            <a:off x="1314450" y="3348037"/>
            <a:ext cx="2581275" cy="1262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ALG_125.png"/>
          <p:cNvPicPr/>
          <p:nvPr/>
        </p:nvPicPr>
        <p:blipFill>
          <a:blip r:embed="rId2">
            <a:extLst/>
          </a:blip>
          <a:srcRect l="0" t="49960" r="24357" b="34538"/>
          <a:stretch>
            <a:fillRect/>
          </a:stretch>
        </p:blipFill>
        <p:spPr>
          <a:xfrm>
            <a:off x="1320800" y="4567237"/>
            <a:ext cx="2336800" cy="9191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2" name="Group 242"/>
          <p:cNvGrpSpPr/>
          <p:nvPr/>
        </p:nvGrpSpPr>
        <p:grpSpPr>
          <a:xfrm>
            <a:off x="533400" y="5510212"/>
            <a:ext cx="8242300" cy="814388"/>
            <a:chOff x="0" y="0"/>
            <a:chExt cx="8242300" cy="814387"/>
          </a:xfrm>
        </p:grpSpPr>
        <p:sp>
          <p:nvSpPr>
            <p:cNvPr id="240" name="Shape 240"/>
            <p:cNvSpPr/>
            <p:nvPr/>
          </p:nvSpPr>
          <p:spPr>
            <a:xfrm>
              <a:off x="0" y="219075"/>
              <a:ext cx="82423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1753552" indent="-1368425">
                <a:lnSpc>
                  <a:spcPct val="90000"/>
                </a:lnSpc>
                <a:spcBef>
                  <a:spcPts val="500"/>
                </a:spcBef>
                <a:buClr>
                  <a:srgbClr val="FFFFFF"/>
                </a:buClr>
                <a:buFont typeface="Arial"/>
                <a:tabLst>
                  <a:tab pos="1981200" algn="l"/>
                  <a:tab pos="3759200" algn="l"/>
                  <a:tab pos="4610100" algn="l"/>
                </a:tabLst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Answer:</a:t>
              </a: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 			Simplify.</a:t>
              </a:r>
            </a:p>
          </p:txBody>
        </p:sp>
        <p:pic>
          <p:nvPicPr>
            <p:cNvPr id="241" name="PALG_125.png"/>
            <p:cNvPicPr/>
            <p:nvPr/>
          </p:nvPicPr>
          <p:blipFill>
            <a:blip r:embed="rId2">
              <a:extLst/>
            </a:blip>
            <a:srcRect l="57965" t="86265" r="0" b="0"/>
            <a:stretch>
              <a:fillRect/>
            </a:stretch>
          </p:blipFill>
          <p:spPr>
            <a:xfrm>
              <a:off x="1843087" y="0"/>
              <a:ext cx="1298576" cy="8143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5" name="Group 245"/>
          <p:cNvGrpSpPr/>
          <p:nvPr/>
        </p:nvGrpSpPr>
        <p:grpSpPr>
          <a:xfrm>
            <a:off x="4302124" y="2125662"/>
            <a:ext cx="4232276" cy="1608139"/>
            <a:chOff x="0" y="0"/>
            <a:chExt cx="4232275" cy="1608137"/>
          </a:xfrm>
        </p:grpSpPr>
        <p:pic>
          <p:nvPicPr>
            <p:cNvPr id="243" name="PALG_126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232275" cy="16081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4" name="2palg_87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84400" y="17462"/>
              <a:ext cx="301625" cy="7778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8" name="Group 248"/>
          <p:cNvGrpSpPr/>
          <p:nvPr/>
        </p:nvGrpSpPr>
        <p:grpSpPr>
          <a:xfrm>
            <a:off x="876300" y="1343024"/>
            <a:ext cx="7721600" cy="785814"/>
            <a:chOff x="0" y="0"/>
            <a:chExt cx="7721600" cy="785812"/>
          </a:xfrm>
        </p:grpSpPr>
        <p:pic>
          <p:nvPicPr>
            <p:cNvPr id="246" name="PALG_124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73075" y="0"/>
              <a:ext cx="6727825" cy="785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7" name="Shape 247"/>
            <p:cNvSpPr/>
            <p:nvPr/>
          </p:nvSpPr>
          <p:spPr>
            <a:xfrm>
              <a:off x="0" y="19050"/>
              <a:ext cx="77216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40000"/>
                </a:lnSpc>
                <a:spcBef>
                  <a:spcPts val="500"/>
                </a:spcBef>
                <a:buClr>
                  <a:srgbClr val="E9332C"/>
                </a:buClr>
                <a:buFont typeface="Arial"/>
                <a:def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B.</a:t>
              </a:r>
            </a:p>
          </p:txBody>
        </p:sp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2" grpId="8"/>
      <p:bldP build="whole" bldLvl="1" animBg="1" rev="0" advAuto="0" spid="238" grpId="4"/>
      <p:bldP build="whole" bldLvl="1" animBg="1" rev="0" advAuto="0" spid="245" grpId="3"/>
      <p:bldP build="p" bldLvl="5" animBg="1" rev="0" advAuto="0" spid="235" grpId="5"/>
      <p:bldP build="whole" bldLvl="1" animBg="1" rev="0" advAuto="0" spid="248" grpId="1"/>
      <p:bldP build="p" bldLvl="5" animBg="1" rev="0" advAuto="0" spid="236" grpId="7"/>
      <p:bldP build="whole" bldLvl="1" animBg="1" rev="0" advAuto="0" spid="237" grpId="2"/>
      <p:bldP build="whole" bldLvl="1" animBg="1" rev="0" advAuto="0" spid="239" grpId="6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51" name="Shape 251"/>
          <p:cNvSpPr/>
          <p:nvPr/>
        </p:nvSpPr>
        <p:spPr>
          <a:xfrm>
            <a:off x="876300" y="34163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52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9" name="Group 259"/>
          <p:cNvGrpSpPr/>
          <p:nvPr/>
        </p:nvGrpSpPr>
        <p:grpSpPr>
          <a:xfrm>
            <a:off x="914400" y="2279650"/>
            <a:ext cx="2806700" cy="3597275"/>
            <a:chOff x="0" y="0"/>
            <a:chExt cx="2806700" cy="3597274"/>
          </a:xfrm>
        </p:grpSpPr>
        <p:sp>
          <p:nvSpPr>
            <p:cNvPr id="254" name="Shape 254"/>
            <p:cNvSpPr/>
            <p:nvPr/>
          </p:nvSpPr>
          <p:spPr>
            <a:xfrm>
              <a:off x="0" y="20320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255" name="PALG_123.png"/>
            <p:cNvPicPr/>
            <p:nvPr/>
          </p:nvPicPr>
          <p:blipFill>
            <a:blip r:embed="rId4">
              <a:extLst/>
            </a:blip>
            <a:srcRect l="0" t="0" r="0" b="82080"/>
            <a:stretch>
              <a:fillRect/>
            </a:stretch>
          </p:blipFill>
          <p:spPr>
            <a:xfrm>
              <a:off x="588962" y="0"/>
              <a:ext cx="858838" cy="8318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" name="PALG_123.png"/>
            <p:cNvPicPr/>
            <p:nvPr/>
          </p:nvPicPr>
          <p:blipFill>
            <a:blip r:embed="rId4">
              <a:extLst/>
            </a:blip>
            <a:srcRect l="0" t="27085" r="0" b="54992"/>
            <a:stretch>
              <a:fillRect/>
            </a:stretch>
          </p:blipFill>
          <p:spPr>
            <a:xfrm>
              <a:off x="588962" y="895350"/>
              <a:ext cx="858838" cy="8318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7" name="PALG_123.png"/>
            <p:cNvPicPr/>
            <p:nvPr/>
          </p:nvPicPr>
          <p:blipFill>
            <a:blip r:embed="rId4">
              <a:extLst/>
            </a:blip>
            <a:srcRect l="0" t="54171" r="0" b="25650"/>
            <a:stretch>
              <a:fillRect/>
            </a:stretch>
          </p:blipFill>
          <p:spPr>
            <a:xfrm>
              <a:off x="588962" y="1812925"/>
              <a:ext cx="858838" cy="9366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8" name="PALG_123.png"/>
            <p:cNvPicPr/>
            <p:nvPr/>
          </p:nvPicPr>
          <p:blipFill>
            <a:blip r:embed="rId4">
              <a:extLst/>
            </a:blip>
            <a:srcRect l="0" t="81463" r="0" b="0"/>
            <a:stretch>
              <a:fillRect/>
            </a:stretch>
          </p:blipFill>
          <p:spPr>
            <a:xfrm>
              <a:off x="588962" y="2736850"/>
              <a:ext cx="858838" cy="8604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2" name="Group 262"/>
          <p:cNvGrpSpPr/>
          <p:nvPr/>
        </p:nvGrpSpPr>
        <p:grpSpPr>
          <a:xfrm>
            <a:off x="876300" y="1343024"/>
            <a:ext cx="7721600" cy="785814"/>
            <a:chOff x="0" y="0"/>
            <a:chExt cx="7721600" cy="785812"/>
          </a:xfrm>
        </p:grpSpPr>
        <p:pic>
          <p:nvPicPr>
            <p:cNvPr id="260" name="PALG_122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00062" y="0"/>
              <a:ext cx="6929438" cy="785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1" name="Shape 261"/>
            <p:cNvSpPr/>
            <p:nvPr/>
          </p:nvSpPr>
          <p:spPr>
            <a:xfrm>
              <a:off x="0" y="19050"/>
              <a:ext cx="77216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40000"/>
                </a:lnSpc>
                <a:spcBef>
                  <a:spcPts val="500"/>
                </a:spcBef>
                <a:buClr>
                  <a:srgbClr val="E9332C"/>
                </a:buClr>
                <a:buFont typeface="Arial"/>
                <a:def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A.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2" grpId="1"/>
      <p:bldP build="whole" bldLvl="1" animBg="1" rev="0" advAuto="0" spid="253" grpId="2"/>
      <p:bldP build="whole" bldLvl="1" animBg="1" rev="0" advAuto="0" spid="251" grpId="5"/>
      <p:bldP build="whole" bldLvl="1" animBg="1" rev="0" advAuto="0" spid="259" grpId="4"/>
      <p:bldP build="whole" bldLvl="1" animBg="1" rev="0" advAuto="0" spid="262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65" name="Shape 265"/>
          <p:cNvSpPr/>
          <p:nvPr/>
        </p:nvSpPr>
        <p:spPr>
          <a:xfrm>
            <a:off x="876300" y="52578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66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3" name="Group 273"/>
          <p:cNvGrpSpPr/>
          <p:nvPr/>
        </p:nvGrpSpPr>
        <p:grpSpPr>
          <a:xfrm>
            <a:off x="914400" y="2305050"/>
            <a:ext cx="2806700" cy="3581400"/>
            <a:chOff x="0" y="0"/>
            <a:chExt cx="2806700" cy="3581399"/>
          </a:xfrm>
        </p:grpSpPr>
        <p:sp>
          <p:nvSpPr>
            <p:cNvPr id="268" name="Shape 268"/>
            <p:cNvSpPr/>
            <p:nvPr/>
          </p:nvSpPr>
          <p:spPr>
            <a:xfrm>
              <a:off x="0" y="18415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269" name="PALG_128.png"/>
            <p:cNvPicPr/>
            <p:nvPr/>
          </p:nvPicPr>
          <p:blipFill>
            <a:blip r:embed="rId4">
              <a:extLst/>
            </a:blip>
            <a:srcRect l="0" t="0" r="0" b="82304"/>
            <a:stretch>
              <a:fillRect/>
            </a:stretch>
          </p:blipFill>
          <p:spPr>
            <a:xfrm>
              <a:off x="685800" y="0"/>
              <a:ext cx="658813" cy="8191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0" name="PALG_128.png"/>
            <p:cNvPicPr/>
            <p:nvPr/>
          </p:nvPicPr>
          <p:blipFill>
            <a:blip r:embed="rId4">
              <a:extLst/>
            </a:blip>
            <a:srcRect l="0" t="27160" r="0" b="54527"/>
            <a:stretch>
              <a:fillRect/>
            </a:stretch>
          </p:blipFill>
          <p:spPr>
            <a:xfrm>
              <a:off x="685800" y="885825"/>
              <a:ext cx="658813" cy="8477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1" name="PALG_128.png"/>
            <p:cNvPicPr/>
            <p:nvPr/>
          </p:nvPicPr>
          <p:blipFill>
            <a:blip r:embed="rId4">
              <a:extLst/>
            </a:blip>
            <a:srcRect l="0" t="54115" r="0" b="27160"/>
            <a:stretch>
              <a:fillRect/>
            </a:stretch>
          </p:blipFill>
          <p:spPr>
            <a:xfrm>
              <a:off x="685800" y="1800225"/>
              <a:ext cx="658813" cy="8667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2" name="PALG_128.png"/>
            <p:cNvPicPr/>
            <p:nvPr/>
          </p:nvPicPr>
          <p:blipFill>
            <a:blip r:embed="rId4">
              <a:extLst/>
            </a:blip>
            <a:srcRect l="0" t="82098" r="0" b="0"/>
            <a:stretch>
              <a:fillRect/>
            </a:stretch>
          </p:blipFill>
          <p:spPr>
            <a:xfrm>
              <a:off x="685800" y="2752725"/>
              <a:ext cx="658813" cy="8286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6" name="Group 276"/>
          <p:cNvGrpSpPr/>
          <p:nvPr/>
        </p:nvGrpSpPr>
        <p:grpSpPr>
          <a:xfrm>
            <a:off x="876300" y="1343024"/>
            <a:ext cx="7721600" cy="785814"/>
            <a:chOff x="0" y="0"/>
            <a:chExt cx="7721600" cy="785812"/>
          </a:xfrm>
        </p:grpSpPr>
        <p:pic>
          <p:nvPicPr>
            <p:cNvPr id="274" name="PALG_127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76250" y="0"/>
              <a:ext cx="6800850" cy="785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5" name="Shape 275"/>
            <p:cNvSpPr/>
            <p:nvPr/>
          </p:nvSpPr>
          <p:spPr>
            <a:xfrm>
              <a:off x="0" y="19050"/>
              <a:ext cx="77216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40000"/>
                </a:lnSpc>
                <a:spcBef>
                  <a:spcPts val="500"/>
                </a:spcBef>
                <a:buClr>
                  <a:srgbClr val="E9332C"/>
                </a:buClr>
                <a:buFont typeface="Arial"/>
                <a:def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B.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3" grpId="2"/>
      <p:bldP build="whole" bldLvl="1" animBg="1" rev="0" advAuto="0" spid="276" grpId="1"/>
      <p:bldP build="whole" bldLvl="1" animBg="1" rev="0" advAuto="0" spid="265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79" name="Shape 279"/>
          <p:cNvSpPr/>
          <p:nvPr/>
        </p:nvSpPr>
        <p:spPr>
          <a:xfrm>
            <a:off x="2628900" y="771525"/>
            <a:ext cx="5994401" cy="677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Evaluate Rational Expressions Using Multiplication</a:t>
            </a:r>
          </a:p>
        </p:txBody>
      </p:sp>
      <p:grpSp>
        <p:nvGrpSpPr>
          <p:cNvPr id="282" name="Group 282"/>
          <p:cNvGrpSpPr/>
          <p:nvPr/>
        </p:nvGrpSpPr>
        <p:grpSpPr>
          <a:xfrm>
            <a:off x="838199" y="2514600"/>
            <a:ext cx="7010401" cy="1457325"/>
            <a:chOff x="0" y="0"/>
            <a:chExt cx="7010400" cy="1457325"/>
          </a:xfrm>
        </p:grpSpPr>
        <p:pic>
          <p:nvPicPr>
            <p:cNvPr id="280" name="3-3_3_1.png"/>
            <p:cNvPicPr/>
            <p:nvPr/>
          </p:nvPicPr>
          <p:blipFill>
            <a:blip r:embed="rId2">
              <a:extLst/>
            </a:blip>
            <a:srcRect l="5317" t="0" r="0" b="82798"/>
            <a:stretch>
              <a:fillRect/>
            </a:stretch>
          </p:blipFill>
          <p:spPr>
            <a:xfrm>
              <a:off x="0" y="0"/>
              <a:ext cx="7010400" cy="919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1" name="3-3_3_1.png"/>
            <p:cNvPicPr/>
            <p:nvPr/>
          </p:nvPicPr>
          <p:blipFill>
            <a:blip r:embed="rId2">
              <a:extLst/>
            </a:blip>
            <a:srcRect l="51629" t="17201" r="25729" b="67112"/>
            <a:stretch>
              <a:fillRect/>
            </a:stretch>
          </p:blipFill>
          <p:spPr>
            <a:xfrm>
              <a:off x="3429000" y="619125"/>
              <a:ext cx="1676400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83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9800" y="1481137"/>
            <a:ext cx="5192713" cy="8048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0" name="Group 290"/>
          <p:cNvGrpSpPr/>
          <p:nvPr/>
        </p:nvGrpSpPr>
        <p:grpSpPr>
          <a:xfrm>
            <a:off x="444499" y="3914775"/>
            <a:ext cx="7823201" cy="1384759"/>
            <a:chOff x="0" y="0"/>
            <a:chExt cx="7823200" cy="1384758"/>
          </a:xfrm>
        </p:grpSpPr>
        <p:pic>
          <p:nvPicPr>
            <p:cNvPr id="284" name="image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23825"/>
              <a:ext cx="7251700" cy="10858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" name="3-3_3_1.png"/>
            <p:cNvPicPr/>
            <p:nvPr/>
          </p:nvPicPr>
          <p:blipFill>
            <a:blip r:embed="rId2">
              <a:extLst/>
            </a:blip>
            <a:srcRect l="51628" t="50148" r="31904" b="38621"/>
            <a:stretch>
              <a:fillRect/>
            </a:stretch>
          </p:blipFill>
          <p:spPr>
            <a:xfrm>
              <a:off x="6604000" y="384175"/>
              <a:ext cx="1219200" cy="6000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6" name="Shape 286"/>
            <p:cNvSpPr/>
            <p:nvPr/>
          </p:nvSpPr>
          <p:spPr>
            <a:xfrm>
              <a:off x="1450975" y="0"/>
              <a:ext cx="282077" cy="360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buClr>
                  <a:srgbClr val="F2362F"/>
                </a:buClr>
                <a:buFont typeface="Arial"/>
                <a:defRPr>
                  <a:solidFill>
                    <a:srgbClr val="F2362F"/>
                  </a:solidFill>
                  <a:uFill>
                    <a:solidFill>
                      <a:srgbClr val="F2362F"/>
                    </a:solidFill>
                  </a:u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  <a:uFillTx/>
                </a:defRPr>
              </a:pPr>
              <a:r>
                <a:rPr>
                  <a:solidFill>
                    <a:srgbClr val="F2362F"/>
                  </a:solidFill>
                  <a:uFill>
                    <a:solidFill>
                      <a:srgbClr val="F2362F"/>
                    </a:solidFill>
                  </a:uFill>
                </a:rPr>
                <a:t>1</a:t>
              </a:r>
            </a:p>
          </p:txBody>
        </p:sp>
        <p:sp>
          <p:nvSpPr>
            <p:cNvPr id="287" name="Shape 287"/>
            <p:cNvSpPr/>
            <p:nvPr/>
          </p:nvSpPr>
          <p:spPr>
            <a:xfrm>
              <a:off x="3101975" y="1023937"/>
              <a:ext cx="282077" cy="360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buClr>
                  <a:srgbClr val="F2362F"/>
                </a:buClr>
                <a:buFont typeface="Arial"/>
                <a:defRPr>
                  <a:solidFill>
                    <a:srgbClr val="F2362F"/>
                  </a:solidFill>
                  <a:uFill>
                    <a:solidFill>
                      <a:srgbClr val="F2362F"/>
                    </a:solidFill>
                  </a:u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  <a:uFillTx/>
                </a:defRPr>
              </a:pPr>
              <a:r>
                <a:rPr>
                  <a:solidFill>
                    <a:srgbClr val="F2362F"/>
                  </a:solidFill>
                  <a:uFill>
                    <a:solidFill>
                      <a:srgbClr val="F2362F"/>
                    </a:solidFill>
                  </a:uFill>
                </a:rPr>
                <a:t>1</a:t>
              </a:r>
            </a:p>
          </p:txBody>
        </p:sp>
        <p:sp>
          <p:nvSpPr>
            <p:cNvPr id="288" name="Shape 288"/>
            <p:cNvSpPr/>
            <p:nvPr/>
          </p:nvSpPr>
          <p:spPr>
            <a:xfrm>
              <a:off x="1441450" y="1023937"/>
              <a:ext cx="282077" cy="360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buClr>
                  <a:srgbClr val="F2362F"/>
                </a:buClr>
                <a:buFont typeface="Arial"/>
                <a:defRPr>
                  <a:solidFill>
                    <a:srgbClr val="F2362F"/>
                  </a:solidFill>
                  <a:uFill>
                    <a:solidFill>
                      <a:srgbClr val="F2362F"/>
                    </a:solidFill>
                  </a:u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  <a:uFillTx/>
                </a:defRPr>
              </a:pPr>
              <a:r>
                <a:rPr>
                  <a:solidFill>
                    <a:srgbClr val="F2362F"/>
                  </a:solidFill>
                  <a:uFill>
                    <a:solidFill>
                      <a:srgbClr val="F2362F"/>
                    </a:solidFill>
                  </a:uFill>
                </a:rPr>
                <a:t>1</a:t>
              </a:r>
            </a:p>
          </p:txBody>
        </p:sp>
        <p:sp>
          <p:nvSpPr>
            <p:cNvPr id="289" name="Shape 289"/>
            <p:cNvSpPr/>
            <p:nvPr/>
          </p:nvSpPr>
          <p:spPr>
            <a:xfrm>
              <a:off x="2212975" y="0"/>
              <a:ext cx="282077" cy="360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buClr>
                  <a:srgbClr val="F2362F"/>
                </a:buClr>
                <a:buFont typeface="Arial"/>
                <a:defRPr>
                  <a:solidFill>
                    <a:srgbClr val="F2362F"/>
                  </a:solidFill>
                  <a:uFill>
                    <a:solidFill>
                      <a:srgbClr val="F2362F"/>
                    </a:solidFill>
                  </a:u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  <a:uFillTx/>
                </a:defRPr>
              </a:pPr>
              <a:r>
                <a:rPr>
                  <a:solidFill>
                    <a:srgbClr val="F2362F"/>
                  </a:solidFill>
                  <a:uFill>
                    <a:solidFill>
                      <a:srgbClr val="F2362F"/>
                    </a:solidFill>
                  </a:uFill>
                </a:rPr>
                <a:t>1</a:t>
              </a:r>
            </a:p>
          </p:txBody>
        </p:sp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2" grpId="2"/>
      <p:bldP build="whole" bldLvl="1" animBg="1" rev="0" advAuto="0" spid="283" grpId="1"/>
      <p:bldP build="whole" bldLvl="1" animBg="1" rev="0" advAuto="0" spid="290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pic>
        <p:nvPicPr>
          <p:cNvPr id="293" name="3-3_3_1.png"/>
          <p:cNvPicPr/>
          <p:nvPr/>
        </p:nvPicPr>
        <p:blipFill>
          <a:blip r:embed="rId2">
            <a:extLst/>
          </a:blip>
          <a:srcRect l="7203" t="59892" r="0" b="19964"/>
          <a:stretch>
            <a:fillRect/>
          </a:stretch>
        </p:blipFill>
        <p:spPr>
          <a:xfrm>
            <a:off x="990600" y="1438275"/>
            <a:ext cx="6870700" cy="1076325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/>
        </p:nvSpPr>
        <p:spPr>
          <a:xfrm>
            <a:off x="2628900" y="771525"/>
            <a:ext cx="5994401" cy="677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Evaluate Rational Expressions Using Multiplication</a:t>
            </a:r>
          </a:p>
        </p:txBody>
      </p:sp>
      <p:pic>
        <p:nvPicPr>
          <p:cNvPr id="295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00" y="2752725"/>
            <a:ext cx="3886201" cy="919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3" grpId="1"/>
      <p:bldP build="whole" bldLvl="1" animBg="1" rev="0" advAuto="0" spid="29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roup 299"/>
          <p:cNvGrpSpPr/>
          <p:nvPr/>
        </p:nvGrpSpPr>
        <p:grpSpPr>
          <a:xfrm>
            <a:off x="990600" y="2692399"/>
            <a:ext cx="2806700" cy="3379789"/>
            <a:chOff x="0" y="0"/>
            <a:chExt cx="2806700" cy="3379787"/>
          </a:xfrm>
        </p:grpSpPr>
        <p:pic>
          <p:nvPicPr>
            <p:cNvPr id="297" name="3-3_3_2.png"/>
            <p:cNvPicPr/>
            <p:nvPr/>
          </p:nvPicPr>
          <p:blipFill>
            <a:blip r:embed="rId2">
              <a:extLst/>
            </a:blip>
            <a:srcRect l="0" t="26963" r="77517" b="0"/>
            <a:stretch>
              <a:fillRect/>
            </a:stretch>
          </p:blipFill>
          <p:spPr>
            <a:xfrm>
              <a:off x="457200" y="0"/>
              <a:ext cx="1219200" cy="33797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8" name="Shape 298"/>
            <p:cNvSpPr/>
            <p:nvPr/>
          </p:nvSpPr>
          <p:spPr>
            <a:xfrm>
              <a:off x="0" y="279400"/>
              <a:ext cx="2806700" cy="21357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</p:grpSp>
      <p:sp>
        <p:nvSpPr>
          <p:cNvPr id="300" name="Shape 3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301" name="Shape 301"/>
          <p:cNvSpPr/>
          <p:nvPr/>
        </p:nvSpPr>
        <p:spPr>
          <a:xfrm>
            <a:off x="990600" y="29718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02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3-3_3_2.png"/>
          <p:cNvPicPr/>
          <p:nvPr/>
        </p:nvPicPr>
        <p:blipFill>
          <a:blip r:embed="rId2">
            <a:extLst/>
          </a:blip>
          <a:srcRect l="0" t="0" r="0" b="70806"/>
          <a:stretch>
            <a:fillRect/>
          </a:stretch>
        </p:blipFill>
        <p:spPr>
          <a:xfrm>
            <a:off x="927100" y="1320800"/>
            <a:ext cx="5422900" cy="1350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9" grpId="4"/>
      <p:bldP build="whole" bldLvl="1" animBg="1" rev="0" advAuto="0" spid="302" grpId="1"/>
      <p:bldP build="whole" bldLvl="1" animBg="1" rev="0" advAuto="0" spid="303" grpId="2"/>
      <p:bldP build="whole" bldLvl="1" animBg="1" rev="0" advAuto="0" spid="304" grpId="3"/>
      <p:bldP build="whole" bldLvl="1" animBg="1" rev="0" advAuto="0" spid="301" grpId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Lesson Menu</a:t>
            </a:r>
          </a:p>
        </p:txBody>
      </p:sp>
      <p:sp>
        <p:nvSpPr>
          <p:cNvPr id="112" name="Shape 112"/>
          <p:cNvSpPr/>
          <p:nvPr/>
        </p:nvSpPr>
        <p:spPr>
          <a:xfrm>
            <a:off x="1066800" y="1855787"/>
            <a:ext cx="7594600" cy="350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697989" indent="-165735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" invalidUrl="" action="ppaction://hlinkshowjump?jump=nextslide" tgtFrame="" tooltip="" history="1" highlightClick="0" endSnd="0"/>
              </a:rPr>
              <a:t>Five-Minute Check (over Lesson 3–2)</a:t>
            </a:r>
            <a:endParaRPr>
              <a:uFill>
                <a:solidFill/>
              </a:uFill>
            </a:endParaRPr>
          </a:p>
          <a:p>
            <a:pPr lvl="0" marL="1697989" indent="-165735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2" invalidUrl="" action="ppaction://hlinksldjump" tgtFrame="" tooltip="" history="1" highlightClick="0" endSnd="0"/>
              </a:rPr>
              <a:t>Then/Now</a:t>
            </a:r>
            <a:endParaRPr>
              <a:uFill>
                <a:solidFill/>
              </a:uFill>
            </a:endParaRPr>
          </a:p>
          <a:p>
            <a:pPr lvl="0" marL="1697989" indent="-165735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3" invalidUrl="" action="ppaction://hlinksldjump" tgtFrame="" tooltip="" history="1" highlightClick="0" endSnd="0"/>
              </a:rPr>
              <a:t>Key Concept: Multiplying Fractions</a:t>
            </a:r>
            <a:endParaRPr>
              <a:uFill>
                <a:solidFill/>
              </a:uFill>
            </a:endParaRPr>
          </a:p>
          <a:p>
            <a:pPr lvl="0" marL="1697989" indent="-165735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4" invalidUrl="" action="ppaction://hlinksldjump" tgtFrame="" tooltip="" history="1" highlightClick="0" endSnd="0"/>
              </a:rPr>
              <a:t>Example 1:  Multiply Fractions</a:t>
            </a:r>
            <a:endParaRPr>
              <a:uFill>
                <a:solidFill/>
              </a:uFill>
            </a:endParaRPr>
          </a:p>
          <a:p>
            <a:pPr lvl="0" marL="1697989" indent="-165735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5" invalidUrl="" action="ppaction://hlinksldjump" tgtFrame="" tooltip="" history="1" highlightClick="0" endSnd="0"/>
              </a:rPr>
              <a:t>Example 2:  Multiply Negative Fractions and Mixed Numbers</a:t>
            </a:r>
            <a:endParaRPr>
              <a:uFill>
                <a:solidFill/>
              </a:uFill>
            </a:endParaRPr>
          </a:p>
          <a:p>
            <a:pPr lvl="0" marL="1697989" indent="-165735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6" invalidUrl="" action="ppaction://hlinksldjump" tgtFrame="" tooltip="" history="1" highlightClick="0" endSnd="0"/>
              </a:rPr>
              <a:t>Example 3:  Evaluate Rational Expressions Using Multiplication</a:t>
            </a:r>
            <a:endParaRPr>
              <a:uFill>
                <a:solidFill/>
              </a:uFill>
            </a:endParaRPr>
          </a:p>
          <a:p>
            <a:pPr lvl="0" marL="1697989" indent="-165735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7" invalidUrl="" action="ppaction://hlinksldjump" tgtFrame="" tooltip="" history="1" highlightClick="0" endSnd="0"/>
              </a:rPr>
              <a:t>Example 4:  Real-World Example: Multiply Fractions by Whole Numbers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</a:t>
            </a:r>
          </a:p>
        </p:txBody>
      </p:sp>
      <p:sp>
        <p:nvSpPr>
          <p:cNvPr id="307" name="Shape 307"/>
          <p:cNvSpPr/>
          <p:nvPr/>
        </p:nvSpPr>
        <p:spPr>
          <a:xfrm>
            <a:off x="4381500" y="771525"/>
            <a:ext cx="3098800" cy="677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Multiply Fractions by Whole Numbers</a:t>
            </a:r>
          </a:p>
        </p:txBody>
      </p:sp>
      <p:grpSp>
        <p:nvGrpSpPr>
          <p:cNvPr id="310" name="Group 310"/>
          <p:cNvGrpSpPr/>
          <p:nvPr/>
        </p:nvGrpSpPr>
        <p:grpSpPr>
          <a:xfrm>
            <a:off x="876300" y="1362075"/>
            <a:ext cx="7721600" cy="2422635"/>
            <a:chOff x="0" y="0"/>
            <a:chExt cx="7721600" cy="2422634"/>
          </a:xfrm>
        </p:grpSpPr>
        <p:sp>
          <p:nvSpPr>
            <p:cNvPr id="308" name="Shape 308"/>
            <p:cNvSpPr/>
            <p:nvPr/>
          </p:nvSpPr>
          <p:spPr>
            <a:xfrm>
              <a:off x="0" y="0"/>
              <a:ext cx="7721600" cy="2422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>
                <a:lnSpc>
                  <a:spcPct val="140000"/>
                </a:lnSpc>
                <a:spcBef>
                  <a:spcPts val="500"/>
                </a:spcBef>
                <a:buClr>
                  <a:srgbClr val="E9332C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DONATIONS</a:t>
              </a:r>
              <a:r>
                <a:rPr sz="2400">
                  <a:uFill>
                    <a:solidFill/>
                  </a:uFill>
                </a:rPr>
                <a:t>  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Rasheed collected cash donations for underprivileged children every October. This October he collected $784. Last year he collected</a:t>
              </a:r>
              <a:b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</a:b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      as much. How much did Rasheed collect last October?</a:t>
              </a:r>
            </a:p>
          </p:txBody>
        </p:sp>
        <p:pic>
          <p:nvPicPr>
            <p:cNvPr id="309" name="Prealg_eq_94.png"/>
            <p:cNvPicPr/>
            <p:nvPr/>
          </p:nvPicPr>
          <p:blipFill>
            <a:blip r:embed="rId2">
              <a:extLst/>
            </a:blip>
            <a:srcRect l="0" t="0" r="86328" b="77391"/>
            <a:stretch>
              <a:fillRect/>
            </a:stretch>
          </p:blipFill>
          <p:spPr>
            <a:xfrm>
              <a:off x="177800" y="1503362"/>
              <a:ext cx="393700" cy="7540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3" name="Group 313"/>
          <p:cNvGrpSpPr/>
          <p:nvPr/>
        </p:nvGrpSpPr>
        <p:grpSpPr>
          <a:xfrm>
            <a:off x="533400" y="4143374"/>
            <a:ext cx="8089900" cy="1238251"/>
            <a:chOff x="0" y="0"/>
            <a:chExt cx="8089900" cy="1238250"/>
          </a:xfrm>
        </p:grpSpPr>
        <p:sp>
          <p:nvSpPr>
            <p:cNvPr id="311" name="Shape 311"/>
            <p:cNvSpPr/>
            <p:nvPr/>
          </p:nvSpPr>
          <p:spPr>
            <a:xfrm>
              <a:off x="0" y="0"/>
              <a:ext cx="8089900" cy="9410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383540">
                <a:lnSpc>
                  <a:spcPct val="140000"/>
                </a:lnSpc>
                <a:spcBef>
                  <a:spcPts val="500"/>
                </a:spcBef>
                <a:buClr>
                  <a:srgbClr val="000000"/>
                </a:buClr>
                <a:buFont typeface="Arial"/>
                <a:defRPr sz="2400"/>
              </a:lvl1pPr>
            </a:lstStyle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To find how much Rasheed collected last October multiply 784 by</a:t>
              </a:r>
            </a:p>
          </p:txBody>
        </p:sp>
        <p:pic>
          <p:nvPicPr>
            <p:cNvPr id="312" name="Prealg_eq_94.png"/>
            <p:cNvPicPr/>
            <p:nvPr/>
          </p:nvPicPr>
          <p:blipFill>
            <a:blip r:embed="rId3">
              <a:extLst/>
            </a:blip>
            <a:srcRect l="0" t="38552" r="85667" b="38838"/>
            <a:stretch>
              <a:fillRect/>
            </a:stretch>
          </p:blipFill>
          <p:spPr>
            <a:xfrm>
              <a:off x="2540000" y="484187"/>
              <a:ext cx="412750" cy="7540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0" grpId="1"/>
      <p:bldP build="whole" bldLvl="1" animBg="1" rev="0" advAuto="0" spid="313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</a:t>
            </a:r>
          </a:p>
        </p:txBody>
      </p:sp>
      <p:sp>
        <p:nvSpPr>
          <p:cNvPr id="316" name="Shape 316"/>
          <p:cNvSpPr/>
          <p:nvPr/>
        </p:nvSpPr>
        <p:spPr>
          <a:xfrm>
            <a:off x="533400" y="5189537"/>
            <a:ext cx="82423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Rasheed collected $490 last October.</a:t>
            </a:r>
          </a:p>
        </p:txBody>
      </p:sp>
      <p:sp>
        <p:nvSpPr>
          <p:cNvPr id="317" name="Shape 317"/>
          <p:cNvSpPr/>
          <p:nvPr/>
        </p:nvSpPr>
        <p:spPr>
          <a:xfrm>
            <a:off x="5591175" y="2609850"/>
            <a:ext cx="34417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Divide by the GCF, 8.</a:t>
            </a:r>
          </a:p>
        </p:txBody>
      </p:sp>
      <p:sp>
        <p:nvSpPr>
          <p:cNvPr id="318" name="Shape 318"/>
          <p:cNvSpPr/>
          <p:nvPr/>
        </p:nvSpPr>
        <p:spPr>
          <a:xfrm>
            <a:off x="5591175" y="3684587"/>
            <a:ext cx="34417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Multiply.</a:t>
            </a:r>
          </a:p>
        </p:txBody>
      </p:sp>
      <p:sp>
        <p:nvSpPr>
          <p:cNvPr id="319" name="Shape 319"/>
          <p:cNvSpPr/>
          <p:nvPr/>
        </p:nvSpPr>
        <p:spPr>
          <a:xfrm>
            <a:off x="5610225" y="4494212"/>
            <a:ext cx="29972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Simplify.</a:t>
            </a:r>
          </a:p>
        </p:txBody>
      </p:sp>
      <p:pic>
        <p:nvPicPr>
          <p:cNvPr id="320" name="Prealg_eq_95.png"/>
          <p:cNvPicPr/>
          <p:nvPr/>
        </p:nvPicPr>
        <p:blipFill>
          <a:blip r:embed="rId2">
            <a:extLst/>
          </a:blip>
          <a:srcRect l="0" t="55860" r="79275" b="22090"/>
          <a:stretch>
            <a:fillRect/>
          </a:stretch>
        </p:blipFill>
        <p:spPr>
          <a:xfrm>
            <a:off x="2466975" y="3449637"/>
            <a:ext cx="1371600" cy="82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Prealg_eq_95.png"/>
          <p:cNvPicPr/>
          <p:nvPr/>
        </p:nvPicPr>
        <p:blipFill>
          <a:blip r:embed="rId2">
            <a:extLst/>
          </a:blip>
          <a:srcRect l="0" t="77951" r="68913" b="0"/>
          <a:stretch>
            <a:fillRect/>
          </a:stretch>
        </p:blipFill>
        <p:spPr>
          <a:xfrm>
            <a:off x="2457450" y="4278312"/>
            <a:ext cx="2057400" cy="827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Prealg_eq_95.png"/>
          <p:cNvPicPr/>
          <p:nvPr/>
        </p:nvPicPr>
        <p:blipFill>
          <a:blip r:embed="rId2">
            <a:extLst/>
          </a:blip>
          <a:srcRect l="54545" t="0" r="0" b="78460"/>
          <a:stretch>
            <a:fillRect/>
          </a:stretch>
        </p:blipFill>
        <p:spPr>
          <a:xfrm>
            <a:off x="5602287" y="1323997"/>
            <a:ext cx="3008313" cy="8080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6" name="Group 326"/>
          <p:cNvGrpSpPr/>
          <p:nvPr/>
        </p:nvGrpSpPr>
        <p:grpSpPr>
          <a:xfrm>
            <a:off x="1344612" y="1316037"/>
            <a:ext cx="3113088" cy="798513"/>
            <a:chOff x="0" y="0"/>
            <a:chExt cx="3113087" cy="798512"/>
          </a:xfrm>
        </p:grpSpPr>
        <p:pic>
          <p:nvPicPr>
            <p:cNvPr id="323" name="Prealg_eq_95.png"/>
            <p:cNvPicPr/>
            <p:nvPr/>
          </p:nvPicPr>
          <p:blipFill>
            <a:blip r:embed="rId2">
              <a:extLst/>
            </a:blip>
            <a:srcRect l="0" t="0" r="52961" b="78713"/>
            <a:stretch>
              <a:fillRect/>
            </a:stretch>
          </p:blipFill>
          <p:spPr>
            <a:xfrm>
              <a:off x="0" y="0"/>
              <a:ext cx="3113088" cy="798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4" name="Prealg_eq_95.png"/>
            <p:cNvPicPr/>
            <p:nvPr/>
          </p:nvPicPr>
          <p:blipFill>
            <a:blip r:embed="rId2">
              <a:extLst/>
            </a:blip>
            <a:srcRect l="9786" t="55860" r="87046" b="33009"/>
            <a:stretch>
              <a:fillRect/>
            </a:stretch>
          </p:blipFill>
          <p:spPr>
            <a:xfrm>
              <a:off x="598487" y="200025"/>
              <a:ext cx="209551" cy="417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5" name="Prealg_eq_95.png"/>
            <p:cNvPicPr/>
            <p:nvPr/>
          </p:nvPicPr>
          <p:blipFill>
            <a:blip r:embed="rId2">
              <a:extLst/>
            </a:blip>
            <a:srcRect l="9786" t="55860" r="87046" b="33009"/>
            <a:stretch>
              <a:fillRect/>
            </a:stretch>
          </p:blipFill>
          <p:spPr>
            <a:xfrm>
              <a:off x="2027237" y="207962"/>
              <a:ext cx="209551" cy="417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9" name="Group 329"/>
          <p:cNvGrpSpPr/>
          <p:nvPr/>
        </p:nvGrpSpPr>
        <p:grpSpPr>
          <a:xfrm>
            <a:off x="2468562" y="2173287"/>
            <a:ext cx="1893888" cy="1303338"/>
            <a:chOff x="0" y="0"/>
            <a:chExt cx="1893887" cy="1303337"/>
          </a:xfrm>
        </p:grpSpPr>
        <p:pic>
          <p:nvPicPr>
            <p:cNvPr id="327" name="Prealg_eq_95.png"/>
            <p:cNvPicPr/>
            <p:nvPr/>
          </p:nvPicPr>
          <p:blipFill>
            <a:blip r:embed="rId2">
              <a:extLst/>
            </a:blip>
            <a:srcRect l="0" t="21836" r="71383" b="43418"/>
            <a:stretch>
              <a:fillRect/>
            </a:stretch>
          </p:blipFill>
          <p:spPr>
            <a:xfrm>
              <a:off x="0" y="0"/>
              <a:ext cx="1893888" cy="1303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8" name="Prealg_eq_95.png"/>
            <p:cNvPicPr/>
            <p:nvPr/>
          </p:nvPicPr>
          <p:blipFill>
            <a:blip r:embed="rId2">
              <a:extLst/>
            </a:blip>
            <a:srcRect l="9786" t="55860" r="87046" b="33009"/>
            <a:stretch>
              <a:fillRect/>
            </a:stretch>
          </p:blipFill>
          <p:spPr>
            <a:xfrm>
              <a:off x="1017587" y="446087"/>
              <a:ext cx="209551" cy="417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0" name="Shape 330"/>
          <p:cNvSpPr/>
          <p:nvPr/>
        </p:nvSpPr>
        <p:spPr>
          <a:xfrm>
            <a:off x="4381500" y="771525"/>
            <a:ext cx="3098800" cy="677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Multiply Fractions by Whole Numbers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3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3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nodeType="after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4" dur="500"/>
                                        <p:tgtEl>
                                          <p:spTgt spid="3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00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500"/>
                                        <p:tgtEl>
                                          <p:spTgt spid="3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Class="entr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500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8" grpId="6"/>
      <p:bldP build="whole" bldLvl="1" animBg="1" rev="0" advAuto="0" spid="322" grpId="2"/>
      <p:bldP build="whole" bldLvl="1" animBg="1" rev="0" advAuto="0" spid="321" grpId="7"/>
      <p:bldP build="whole" bldLvl="1" animBg="1" rev="0" advAuto="0" spid="326" grpId="1"/>
      <p:bldP build="p" bldLvl="5" animBg="1" rev="0" advAuto="0" spid="319" grpId="8"/>
      <p:bldP build="p" bldLvl="5" animBg="1" rev="0" advAuto="0" spid="317" grpId="4"/>
      <p:bldP build="p" bldLvl="5" animBg="1" rev="0" advAuto="0" spid="316" grpId="9"/>
      <p:bldP build="whole" bldLvl="1" animBg="1" rev="0" advAuto="0" spid="320" grpId="5"/>
      <p:bldP build="whole" bldLvl="1" animBg="1" rev="0" advAuto="0" spid="329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</a:t>
            </a:r>
          </a:p>
        </p:txBody>
      </p:sp>
      <p:sp>
        <p:nvSpPr>
          <p:cNvPr id="333" name="Shape 333"/>
          <p:cNvSpPr/>
          <p:nvPr/>
        </p:nvSpPr>
        <p:spPr>
          <a:xfrm>
            <a:off x="914400" y="41148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34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3400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Shape 336"/>
          <p:cNvSpPr/>
          <p:nvPr/>
        </p:nvSpPr>
        <p:spPr>
          <a:xfrm>
            <a:off x="933450" y="3352800"/>
            <a:ext cx="28067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7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$64.00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7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$54.00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7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$50.67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7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$27.00</a:t>
            </a:r>
          </a:p>
        </p:txBody>
      </p:sp>
      <p:grpSp>
        <p:nvGrpSpPr>
          <p:cNvPr id="339" name="Group 339"/>
          <p:cNvGrpSpPr/>
          <p:nvPr/>
        </p:nvGrpSpPr>
        <p:grpSpPr>
          <a:xfrm>
            <a:off x="533400" y="1352550"/>
            <a:ext cx="8318500" cy="1434932"/>
            <a:chOff x="0" y="0"/>
            <a:chExt cx="8318500" cy="1434931"/>
          </a:xfrm>
        </p:grpSpPr>
        <p:sp>
          <p:nvSpPr>
            <p:cNvPr id="337" name="Shape 337"/>
            <p:cNvSpPr/>
            <p:nvPr/>
          </p:nvSpPr>
          <p:spPr>
            <a:xfrm>
              <a:off x="0" y="0"/>
              <a:ext cx="8318500" cy="1434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383540">
                <a:lnSpc>
                  <a:spcPct val="140000"/>
                </a:lnSpc>
                <a:buClr>
                  <a:srgbClr val="E9332C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SHOPPING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  Melissa is buying a sweater originally priced for $81. The sweater is discounted by</a:t>
              </a:r>
              <a:b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</a:b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Find the amount of the discount.</a:t>
              </a:r>
            </a:p>
          </p:txBody>
        </p:sp>
        <p:pic>
          <p:nvPicPr>
            <p:cNvPr id="338" name="Prealg_eq_96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902450" y="495300"/>
              <a:ext cx="374650" cy="7794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5" grpId="2"/>
      <p:bldP build="whole" bldLvl="1" animBg="1" rev="0" advAuto="0" spid="334" grpId="1"/>
      <p:bldP build="whole" bldLvl="1" animBg="1" rev="0" advAuto="0" spid="339" grpId="3"/>
      <p:bldP build="whole" bldLvl="1" animBg="1" rev="0" advAuto="0" spid="336" grpId="4"/>
      <p:bldP build="whole" bldLvl="1" animBg="1" rev="0" advAuto="0" spid="333" grpId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End of the Lesson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1</a:t>
            </a:r>
          </a:p>
        </p:txBody>
      </p:sp>
      <p:sp>
        <p:nvSpPr>
          <p:cNvPr id="115" name="Shape 115"/>
          <p:cNvSpPr/>
          <p:nvPr/>
        </p:nvSpPr>
        <p:spPr>
          <a:xfrm>
            <a:off x="533400" y="2486025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16" name="5Min Num_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2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3-3-1.png"/>
          <p:cNvPicPr/>
          <p:nvPr/>
        </p:nvPicPr>
        <p:blipFill>
          <a:blip r:embed="rId3">
            <a:extLst/>
          </a:blip>
          <a:srcRect l="0" t="0" r="0" b="79171"/>
          <a:stretch>
            <a:fillRect/>
          </a:stretch>
        </p:blipFill>
        <p:spPr>
          <a:xfrm>
            <a:off x="1066800" y="1524000"/>
            <a:ext cx="3702050" cy="838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3" name="Group 123"/>
          <p:cNvGrpSpPr/>
          <p:nvPr/>
        </p:nvGrpSpPr>
        <p:grpSpPr>
          <a:xfrm>
            <a:off x="1066800" y="2286000"/>
            <a:ext cx="2806700" cy="3505200"/>
            <a:chOff x="0" y="0"/>
            <a:chExt cx="2806700" cy="3505200"/>
          </a:xfrm>
        </p:grpSpPr>
        <p:sp>
          <p:nvSpPr>
            <p:cNvPr id="118" name="Shape 118"/>
            <p:cNvSpPr/>
            <p:nvPr/>
          </p:nvSpPr>
          <p:spPr>
            <a:xfrm>
              <a:off x="0" y="11430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119" name="3-3-1.png"/>
            <p:cNvPicPr/>
            <p:nvPr/>
          </p:nvPicPr>
          <p:blipFill>
            <a:blip r:embed="rId3">
              <a:extLst/>
            </a:blip>
            <a:srcRect l="0" t="20472" r="77359" b="58699"/>
            <a:stretch>
              <a:fillRect/>
            </a:stretch>
          </p:blipFill>
          <p:spPr>
            <a:xfrm>
              <a:off x="457200" y="0"/>
              <a:ext cx="838200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3-3-1.png"/>
            <p:cNvPicPr/>
            <p:nvPr/>
          </p:nvPicPr>
          <p:blipFill>
            <a:blip r:embed="rId3">
              <a:extLst/>
            </a:blip>
            <a:srcRect l="0" t="39407" r="77359" b="39764"/>
            <a:stretch>
              <a:fillRect/>
            </a:stretch>
          </p:blipFill>
          <p:spPr>
            <a:xfrm>
              <a:off x="533400" y="838200"/>
              <a:ext cx="838200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" name="3-3-1.png"/>
            <p:cNvPicPr/>
            <p:nvPr/>
          </p:nvPicPr>
          <p:blipFill>
            <a:blip r:embed="rId3">
              <a:extLst/>
            </a:blip>
            <a:srcRect l="0" t="58341" r="77359" b="18936"/>
            <a:stretch>
              <a:fillRect/>
            </a:stretch>
          </p:blipFill>
          <p:spPr>
            <a:xfrm>
              <a:off x="533400" y="1752600"/>
              <a:ext cx="838200" cy="91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3-3-1.png"/>
            <p:cNvPicPr/>
            <p:nvPr/>
          </p:nvPicPr>
          <p:blipFill>
            <a:blip r:embed="rId3">
              <a:extLst/>
            </a:blip>
            <a:srcRect l="0" t="79171" r="77359" b="0"/>
            <a:stretch>
              <a:fillRect/>
            </a:stretch>
          </p:blipFill>
          <p:spPr>
            <a:xfrm>
              <a:off x="533400" y="2667000"/>
              <a:ext cx="838200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6" grpId="1"/>
      <p:bldP build="whole" bldLvl="1" animBg="1" rev="0" advAuto="0" spid="115" grpId="4"/>
      <p:bldP build="whole" bldLvl="1" animBg="1" rev="0" advAuto="0" spid="117" grpId="2"/>
      <p:bldP build="whole" bldLvl="1" animBg="1" rev="0" advAuto="0" spid="123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2</a:t>
            </a:r>
          </a:p>
        </p:txBody>
      </p:sp>
      <p:sp>
        <p:nvSpPr>
          <p:cNvPr id="126" name="Shape 126"/>
          <p:cNvSpPr/>
          <p:nvPr/>
        </p:nvSpPr>
        <p:spPr>
          <a:xfrm>
            <a:off x="685800" y="1657350"/>
            <a:ext cx="80264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Write 29 as a fraction.</a:t>
            </a:r>
          </a:p>
        </p:txBody>
      </p:sp>
      <p:sp>
        <p:nvSpPr>
          <p:cNvPr id="127" name="Shape 127"/>
          <p:cNvSpPr/>
          <p:nvPr/>
        </p:nvSpPr>
        <p:spPr>
          <a:xfrm>
            <a:off x="533400" y="52974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28" name="5Min Num_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4" name="Group 134"/>
          <p:cNvGrpSpPr/>
          <p:nvPr/>
        </p:nvGrpSpPr>
        <p:grpSpPr>
          <a:xfrm>
            <a:off x="1066800" y="2247900"/>
            <a:ext cx="2806700" cy="3619500"/>
            <a:chOff x="0" y="0"/>
            <a:chExt cx="2806700" cy="3619499"/>
          </a:xfrm>
        </p:grpSpPr>
        <p:sp>
          <p:nvSpPr>
            <p:cNvPr id="129" name="Shape 129"/>
            <p:cNvSpPr/>
            <p:nvPr/>
          </p:nvSpPr>
          <p:spPr>
            <a:xfrm>
              <a:off x="0" y="15240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130" name="3-3-2.png"/>
            <p:cNvPicPr/>
            <p:nvPr/>
          </p:nvPicPr>
          <p:blipFill>
            <a:blip r:embed="rId3">
              <a:extLst/>
            </a:blip>
            <a:srcRect l="0" t="0" r="0" b="74356"/>
            <a:stretch>
              <a:fillRect/>
            </a:stretch>
          </p:blipFill>
          <p:spPr>
            <a:xfrm>
              <a:off x="609600" y="0"/>
              <a:ext cx="484188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3-3-2.png"/>
            <p:cNvPicPr/>
            <p:nvPr/>
          </p:nvPicPr>
          <p:blipFill>
            <a:blip r:embed="rId3">
              <a:extLst/>
            </a:blip>
            <a:srcRect l="0" t="23312" r="0" b="48712"/>
            <a:stretch>
              <a:fillRect/>
            </a:stretch>
          </p:blipFill>
          <p:spPr>
            <a:xfrm>
              <a:off x="609600" y="876300"/>
              <a:ext cx="484188" cy="91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3-3-2.png"/>
            <p:cNvPicPr/>
            <p:nvPr/>
          </p:nvPicPr>
          <p:blipFill>
            <a:blip r:embed="rId3">
              <a:extLst/>
            </a:blip>
            <a:srcRect l="0" t="74357" r="0" b="0"/>
            <a:stretch>
              <a:fillRect/>
            </a:stretch>
          </p:blipFill>
          <p:spPr>
            <a:xfrm>
              <a:off x="582613" y="2781300"/>
              <a:ext cx="484187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" name="3-3-2.png"/>
            <p:cNvPicPr/>
            <p:nvPr/>
          </p:nvPicPr>
          <p:blipFill>
            <a:blip r:embed="rId3">
              <a:extLst/>
            </a:blip>
            <a:srcRect l="0" t="48713" r="0" b="25643"/>
            <a:stretch>
              <a:fillRect/>
            </a:stretch>
          </p:blipFill>
          <p:spPr>
            <a:xfrm>
              <a:off x="582613" y="1790700"/>
              <a:ext cx="484187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2"/>
      <p:bldP build="whole" bldLvl="1" animBg="1" rev="0" advAuto="0" spid="128" grpId="1"/>
      <p:bldP build="whole" bldLvl="1" animBg="1" rev="0" advAuto="0" spid="134" grpId="3"/>
      <p:bldP build="whole" bldLvl="1" animBg="1" rev="0" advAuto="0" spid="127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3</a:t>
            </a:r>
          </a:p>
        </p:txBody>
      </p:sp>
      <p:sp>
        <p:nvSpPr>
          <p:cNvPr id="137" name="Shape 137"/>
          <p:cNvSpPr/>
          <p:nvPr/>
        </p:nvSpPr>
        <p:spPr>
          <a:xfrm>
            <a:off x="685800" y="1657350"/>
            <a:ext cx="80264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Write 0.6 as a fraction in simplest form.</a:t>
            </a:r>
          </a:p>
        </p:txBody>
      </p:sp>
      <p:sp>
        <p:nvSpPr>
          <p:cNvPr id="138" name="Shape 138"/>
          <p:cNvSpPr/>
          <p:nvPr/>
        </p:nvSpPr>
        <p:spPr>
          <a:xfrm>
            <a:off x="533400" y="43434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39" name="5Min Num_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5" name="Group 145"/>
          <p:cNvGrpSpPr/>
          <p:nvPr/>
        </p:nvGrpSpPr>
        <p:grpSpPr>
          <a:xfrm>
            <a:off x="1066800" y="2286000"/>
            <a:ext cx="2806700" cy="3581400"/>
            <a:chOff x="0" y="0"/>
            <a:chExt cx="2806700" cy="3581399"/>
          </a:xfrm>
        </p:grpSpPr>
        <p:sp>
          <p:nvSpPr>
            <p:cNvPr id="140" name="Shape 140"/>
            <p:cNvSpPr/>
            <p:nvPr/>
          </p:nvSpPr>
          <p:spPr>
            <a:xfrm>
              <a:off x="0" y="11430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141" name="3-3-3.png"/>
            <p:cNvPicPr/>
            <p:nvPr/>
          </p:nvPicPr>
          <p:blipFill>
            <a:blip r:embed="rId3">
              <a:extLst/>
            </a:blip>
            <a:srcRect l="0" t="0" r="0" b="74406"/>
            <a:stretch>
              <a:fillRect/>
            </a:stretch>
          </p:blipFill>
          <p:spPr>
            <a:xfrm>
              <a:off x="503237" y="0"/>
              <a:ext cx="639763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3-3-3.png"/>
            <p:cNvPicPr/>
            <p:nvPr/>
          </p:nvPicPr>
          <p:blipFill>
            <a:blip r:embed="rId3">
              <a:extLst/>
            </a:blip>
            <a:srcRect l="0" t="23219" r="0" b="48860"/>
            <a:stretch>
              <a:fillRect/>
            </a:stretch>
          </p:blipFill>
          <p:spPr>
            <a:xfrm>
              <a:off x="503237" y="838200"/>
              <a:ext cx="639763" cy="91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" name="3-3-3.png"/>
            <p:cNvPicPr/>
            <p:nvPr/>
          </p:nvPicPr>
          <p:blipFill>
            <a:blip r:embed="rId3">
              <a:extLst/>
            </a:blip>
            <a:srcRect l="0" t="74406" r="0" b="0"/>
            <a:stretch>
              <a:fillRect/>
            </a:stretch>
          </p:blipFill>
          <p:spPr>
            <a:xfrm>
              <a:off x="503246" y="2743200"/>
              <a:ext cx="639754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" name="3-3-3.png"/>
            <p:cNvPicPr/>
            <p:nvPr/>
          </p:nvPicPr>
          <p:blipFill>
            <a:blip r:embed="rId3">
              <a:extLst/>
            </a:blip>
            <a:srcRect l="0" t="48812" r="0" b="23703"/>
            <a:stretch>
              <a:fillRect/>
            </a:stretch>
          </p:blipFill>
          <p:spPr>
            <a:xfrm>
              <a:off x="503239" y="1752600"/>
              <a:ext cx="639761" cy="9001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1"/>
      <p:bldP build="whole" bldLvl="1" animBg="1" rev="0" advAuto="0" spid="138" grpId="4"/>
      <p:bldP build="whole" bldLvl="1" animBg="1" rev="0" advAuto="0" spid="145" grpId="3"/>
      <p:bldP build="whole" bldLvl="1" animBg="1" rev="0" advAuto="0" spid="13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4</a:t>
            </a:r>
          </a:p>
        </p:txBody>
      </p:sp>
      <p:sp>
        <p:nvSpPr>
          <p:cNvPr id="148" name="Shape 148"/>
          <p:cNvSpPr/>
          <p:nvPr/>
        </p:nvSpPr>
        <p:spPr>
          <a:xfrm>
            <a:off x="685800" y="1657350"/>
            <a:ext cx="80264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Write 3.25 as a mixed number in simplest form.</a:t>
            </a:r>
          </a:p>
        </p:txBody>
      </p:sp>
      <p:sp>
        <p:nvSpPr>
          <p:cNvPr id="149" name="Shape 149"/>
          <p:cNvSpPr/>
          <p:nvPr/>
        </p:nvSpPr>
        <p:spPr>
          <a:xfrm>
            <a:off x="533400" y="33924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50" name="5Min Num_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5" name="Group 155"/>
          <p:cNvGrpSpPr/>
          <p:nvPr/>
        </p:nvGrpSpPr>
        <p:grpSpPr>
          <a:xfrm>
            <a:off x="1066800" y="2209800"/>
            <a:ext cx="2806700" cy="3581400"/>
            <a:chOff x="0" y="0"/>
            <a:chExt cx="2806700" cy="3581400"/>
          </a:xfrm>
        </p:grpSpPr>
        <p:sp>
          <p:nvSpPr>
            <p:cNvPr id="151" name="Shape 151"/>
            <p:cNvSpPr/>
            <p:nvPr/>
          </p:nvSpPr>
          <p:spPr>
            <a:xfrm>
              <a:off x="0" y="19050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152" name="3-3-4.png"/>
            <p:cNvPicPr/>
            <p:nvPr/>
          </p:nvPicPr>
          <p:blipFill>
            <a:blip r:embed="rId3">
              <a:extLst/>
            </a:blip>
            <a:srcRect l="0" t="0" r="0" b="74700"/>
            <a:stretch>
              <a:fillRect/>
            </a:stretch>
          </p:blipFill>
          <p:spPr>
            <a:xfrm>
              <a:off x="523875" y="0"/>
              <a:ext cx="695325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3-3-4.png"/>
            <p:cNvPicPr/>
            <p:nvPr/>
          </p:nvPicPr>
          <p:blipFill>
            <a:blip r:embed="rId3">
              <a:extLst/>
            </a:blip>
            <a:srcRect l="0" t="25299" r="0" b="49401"/>
            <a:stretch>
              <a:fillRect/>
            </a:stretch>
          </p:blipFill>
          <p:spPr>
            <a:xfrm>
              <a:off x="523875" y="914400"/>
              <a:ext cx="695325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3-3-4.png"/>
            <p:cNvPicPr/>
            <p:nvPr/>
          </p:nvPicPr>
          <p:blipFill>
            <a:blip r:embed="rId3">
              <a:extLst/>
            </a:blip>
            <a:srcRect l="0" t="48298" r="0" b="0"/>
            <a:stretch>
              <a:fillRect/>
            </a:stretch>
          </p:blipFill>
          <p:spPr>
            <a:xfrm>
              <a:off x="523875" y="1868487"/>
              <a:ext cx="695325" cy="17129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3"/>
      <p:bldP build="whole" bldLvl="1" animBg="1" rev="0" advAuto="0" spid="149" grpId="4"/>
      <p:bldP build="whole" bldLvl="1" animBg="1" rev="0" advAuto="0" spid="150" grpId="1"/>
      <p:bldP build="whole" bldLvl="1" animBg="1" rev="0" advAuto="0" spid="148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5</a:t>
            </a:r>
          </a:p>
        </p:txBody>
      </p:sp>
      <p:sp>
        <p:nvSpPr>
          <p:cNvPr id="158" name="Shape 158"/>
          <p:cNvSpPr/>
          <p:nvPr/>
        </p:nvSpPr>
        <p:spPr>
          <a:xfrm>
            <a:off x="533400" y="43434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59" name="5Min Num_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" name="Group 165"/>
          <p:cNvGrpSpPr/>
          <p:nvPr/>
        </p:nvGrpSpPr>
        <p:grpSpPr>
          <a:xfrm>
            <a:off x="1066800" y="2286000"/>
            <a:ext cx="2806700" cy="3505200"/>
            <a:chOff x="0" y="0"/>
            <a:chExt cx="2806700" cy="3505200"/>
          </a:xfrm>
        </p:grpSpPr>
        <p:sp>
          <p:nvSpPr>
            <p:cNvPr id="160" name="Shape 160"/>
            <p:cNvSpPr/>
            <p:nvPr/>
          </p:nvSpPr>
          <p:spPr>
            <a:xfrm>
              <a:off x="0" y="11430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endPara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161" name="3-3-5.png"/>
            <p:cNvPicPr/>
            <p:nvPr/>
          </p:nvPicPr>
          <p:blipFill>
            <a:blip r:embed="rId3">
              <a:extLst/>
            </a:blip>
            <a:srcRect l="0" t="0" r="0" b="74530"/>
            <a:stretch>
              <a:fillRect/>
            </a:stretch>
          </p:blipFill>
          <p:spPr>
            <a:xfrm>
              <a:off x="552450" y="0"/>
              <a:ext cx="666750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" name="3-3-5.png"/>
            <p:cNvPicPr/>
            <p:nvPr/>
          </p:nvPicPr>
          <p:blipFill>
            <a:blip r:embed="rId3">
              <a:extLst/>
            </a:blip>
            <a:srcRect l="0" t="25469" r="0" b="49060"/>
            <a:stretch>
              <a:fillRect/>
            </a:stretch>
          </p:blipFill>
          <p:spPr>
            <a:xfrm>
              <a:off x="552447" y="914400"/>
              <a:ext cx="666753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" name="3-3-5.png"/>
            <p:cNvPicPr/>
            <p:nvPr/>
          </p:nvPicPr>
          <p:blipFill>
            <a:blip r:embed="rId3">
              <a:extLst/>
            </a:blip>
            <a:srcRect l="0" t="76409" r="0" b="0"/>
            <a:stretch>
              <a:fillRect/>
            </a:stretch>
          </p:blipFill>
          <p:spPr>
            <a:xfrm>
              <a:off x="628649" y="2728912"/>
              <a:ext cx="666751" cy="7762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4" name="3-3-5.png"/>
            <p:cNvPicPr/>
            <p:nvPr/>
          </p:nvPicPr>
          <p:blipFill>
            <a:blip r:embed="rId3">
              <a:extLst/>
            </a:blip>
            <a:srcRect l="0" t="50939" r="34284" b="25904"/>
            <a:stretch>
              <a:fillRect/>
            </a:stretch>
          </p:blipFill>
          <p:spPr>
            <a:xfrm>
              <a:off x="628646" y="1828800"/>
              <a:ext cx="438154" cy="762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8" name="Group 168"/>
          <p:cNvGrpSpPr/>
          <p:nvPr/>
        </p:nvGrpSpPr>
        <p:grpSpPr>
          <a:xfrm>
            <a:off x="685800" y="1385887"/>
            <a:ext cx="8026400" cy="718692"/>
            <a:chOff x="0" y="0"/>
            <a:chExt cx="8026400" cy="718691"/>
          </a:xfrm>
        </p:grpSpPr>
        <p:sp>
          <p:nvSpPr>
            <p:cNvPr id="166" name="Shape 166"/>
            <p:cNvSpPr/>
            <p:nvPr/>
          </p:nvSpPr>
          <p:spPr>
            <a:xfrm>
              <a:off x="0" y="271462"/>
              <a:ext cx="8026400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383540">
                <a:lnSpc>
                  <a:spcPct val="90000"/>
                </a:lnSpc>
                <a:buClr>
                  <a:srgbClr val="0068AD"/>
                </a:buClr>
                <a:buFont typeface="Arial"/>
                <a:def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Write 0.3 as a fraction in simplest form.</a:t>
              </a:r>
            </a:p>
          </p:txBody>
        </p:sp>
        <p:sp>
          <p:nvSpPr>
            <p:cNvPr id="167" name="Shape 167"/>
            <p:cNvSpPr/>
            <p:nvPr/>
          </p:nvSpPr>
          <p:spPr>
            <a:xfrm>
              <a:off x="1457325" y="0"/>
              <a:ext cx="622300" cy="360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spcBef>
                  <a:spcPts val="1000"/>
                </a:spcBef>
                <a:buClr>
                  <a:srgbClr val="6E6EB5"/>
                </a:buClr>
                <a:buFont typeface="Arial"/>
                <a:defRPr>
                  <a:solidFill>
                    <a:srgbClr val="6E6EB5"/>
                  </a:solidFill>
                  <a:uFill>
                    <a:solidFill>
                      <a:srgbClr val="6E6EB5"/>
                    </a:solidFill>
                  </a:u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  <a:uFillTx/>
                </a:defRPr>
              </a:pPr>
              <a:r>
                <a:rPr>
                  <a:solidFill>
                    <a:srgbClr val="6E6EB5"/>
                  </a:solidFill>
                  <a:uFill>
                    <a:solidFill>
                      <a:srgbClr val="6E6EB5"/>
                    </a:solidFill>
                  </a:uFill>
                </a:rPr>
                <a:t>_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1"/>
      <p:bldP build="whole" bldLvl="1" animBg="1" rev="0" advAuto="0" spid="165" grpId="3"/>
      <p:bldP build="whole" bldLvl="1" animBg="1" rev="0" advAuto="0" spid="168" grpId="2"/>
      <p:bldP build="whole" bldLvl="1" animBg="1" rev="0" advAuto="0" spid="158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6</a:t>
            </a:r>
          </a:p>
        </p:txBody>
      </p:sp>
      <p:sp>
        <p:nvSpPr>
          <p:cNvPr id="171" name="Shape 171"/>
          <p:cNvSpPr/>
          <p:nvPr/>
        </p:nvSpPr>
        <p:spPr>
          <a:xfrm>
            <a:off x="685800" y="1657350"/>
            <a:ext cx="80264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Which of the following fractions is between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0.20 and 0.25?</a:t>
            </a:r>
          </a:p>
        </p:txBody>
      </p:sp>
      <p:sp>
        <p:nvSpPr>
          <p:cNvPr id="172" name="Shape 172"/>
          <p:cNvSpPr/>
          <p:nvPr/>
        </p:nvSpPr>
        <p:spPr>
          <a:xfrm>
            <a:off x="533400" y="36195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73" name="Std Test Prac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1295400"/>
            <a:ext cx="3373438" cy="3111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9" name="Group 179"/>
          <p:cNvGrpSpPr/>
          <p:nvPr/>
        </p:nvGrpSpPr>
        <p:grpSpPr>
          <a:xfrm>
            <a:off x="1066800" y="2451100"/>
            <a:ext cx="2806700" cy="3644900"/>
            <a:chOff x="0" y="0"/>
            <a:chExt cx="2806700" cy="3644899"/>
          </a:xfrm>
        </p:grpSpPr>
        <p:sp>
          <p:nvSpPr>
            <p:cNvPr id="174" name="Shape 174"/>
            <p:cNvSpPr/>
            <p:nvPr/>
          </p:nvSpPr>
          <p:spPr>
            <a:xfrm>
              <a:off x="0" y="15240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   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175" name="3-3-6.png"/>
            <p:cNvPicPr/>
            <p:nvPr/>
          </p:nvPicPr>
          <p:blipFill>
            <a:blip r:embed="rId3">
              <a:extLst/>
            </a:blip>
            <a:srcRect l="0" t="0" r="0" b="74382"/>
            <a:stretch>
              <a:fillRect/>
            </a:stretch>
          </p:blipFill>
          <p:spPr>
            <a:xfrm>
              <a:off x="560386" y="0"/>
              <a:ext cx="430214" cy="8397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" name="3-3-6.png"/>
            <p:cNvPicPr/>
            <p:nvPr/>
          </p:nvPicPr>
          <p:blipFill>
            <a:blip r:embed="rId3">
              <a:extLst/>
            </a:blip>
            <a:srcRect l="0" t="23245" r="11439" b="48377"/>
            <a:stretch>
              <a:fillRect/>
            </a:stretch>
          </p:blipFill>
          <p:spPr>
            <a:xfrm>
              <a:off x="609600" y="898525"/>
              <a:ext cx="381000" cy="9302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" name="3-3-6.png"/>
            <p:cNvPicPr/>
            <p:nvPr/>
          </p:nvPicPr>
          <p:blipFill>
            <a:blip r:embed="rId3">
              <a:extLst/>
            </a:blip>
            <a:srcRect l="0" t="76707" r="0" b="0"/>
            <a:stretch>
              <a:fillRect/>
            </a:stretch>
          </p:blipFill>
          <p:spPr>
            <a:xfrm>
              <a:off x="609601" y="2881312"/>
              <a:ext cx="430213" cy="7635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" name="3-3-6.png"/>
            <p:cNvPicPr/>
            <p:nvPr/>
          </p:nvPicPr>
          <p:blipFill>
            <a:blip r:embed="rId3">
              <a:extLst/>
            </a:blip>
            <a:srcRect l="0" t="51138" r="0" b="25617"/>
            <a:stretch>
              <a:fillRect/>
            </a:stretch>
          </p:blipFill>
          <p:spPr>
            <a:xfrm>
              <a:off x="533400" y="1905000"/>
              <a:ext cx="430214" cy="762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0" name="5Min Num_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3"/>
      <p:bldP build="whole" bldLvl="1" animBg="1" rev="0" advAuto="0" spid="172" grpId="5"/>
      <p:bldP build="whole" bldLvl="1" animBg="1" rev="0" advAuto="0" spid="173" grpId="1"/>
      <p:bldP build="whole" bldLvl="1" animBg="1" rev="0" advAuto="0" spid="179" grpId="4"/>
      <p:bldP build="whole" bldLvl="1" animBg="1" rev="0" advAuto="0" spid="18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Then/Now</a:t>
            </a:r>
          </a:p>
        </p:txBody>
      </p:sp>
      <p:pic>
        <p:nvPicPr>
          <p:cNvPr id="183" name="The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812800" y="1828800"/>
            <a:ext cx="7632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You have already multiplied positive fractions. (Previous Course)</a:t>
            </a:r>
          </a:p>
        </p:txBody>
      </p:sp>
      <p:pic>
        <p:nvPicPr>
          <p:cNvPr id="185" name="No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304800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812800" y="405765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Multiply positive and negative fractions.</a:t>
            </a:r>
          </a:p>
        </p:txBody>
      </p:sp>
      <p:sp>
        <p:nvSpPr>
          <p:cNvPr id="187" name="Shape 187"/>
          <p:cNvSpPr/>
          <p:nvPr/>
        </p:nvSpPr>
        <p:spPr>
          <a:xfrm>
            <a:off x="812800" y="4699000"/>
            <a:ext cx="7632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Evaluate algebraic expressions with fractions.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7" grpId="5"/>
      <p:bldP build="whole" bldLvl="1" animBg="1" rev="0" advAuto="0" spid="183" grpId="1"/>
      <p:bldP build="whole" bldLvl="1" animBg="1" rev="0" advAuto="0" spid="186" grpId="4"/>
      <p:bldP build="whole" bldLvl="1" animBg="1" rev="0" advAuto="0" spid="184" grpId="2"/>
      <p:bldP build="whole" bldLvl="1" animBg="1" rev="0" advAuto="0" spid="185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